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2" r:id="rId11"/>
    <p:sldId id="266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3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2D0B4566-EFA7-440E-B05E-18E264215DF3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Lucida Sans Unicode" pitchFamily="34" charset="0"/>
              </a:defRPr>
            </a:lvl1pPr>
          </a:lstStyle>
          <a:p>
            <a:pPr>
              <a:defRPr/>
            </a:pPr>
            <a:fld id="{3B979988-A7B3-4B1C-AA70-C58070F00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C57D643-4BDD-41EE-B241-EE86BEC9B0BE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CABCB85-9117-40C4-A069-1682AE4DB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58024-ECC6-476E-9B9C-88BA7BA68ED3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60EA9-6DF5-4472-AD72-3773BF8BE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83E8-47F2-41CE-973D-A604232DAE7B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F478D-90F9-4516-A9D2-D449FE291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44025-5059-4AA3-AF5D-C169CD352C09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55686-114F-4A21-9680-286FFA992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BCB0-EB00-42AE-B5EA-7A82D71D3A3D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D5080-09E4-4AE6-9ED6-EBB2BC4DC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7973A-33E9-4819-9C63-0FE211BD147C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3DCB0-4A9C-470A-8351-1AF719321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77CA64-5DC1-4BDB-9285-00E18844A69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A7D686-DE23-4BC5-8B24-F5F0BFA61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BE56C2-D55A-4DD4-B186-1980E4BC30D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0DDB23-1957-4F0C-AB49-8C5FC060B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D24BEE-4CFC-47BE-B72F-675B35A49D0F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041099-A581-4F1E-927B-248C66CE1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41B51C-817F-4C5D-975F-506F5015074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5196AA-76B3-4268-ADB6-41B5991CD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A913D-8E5D-4843-9532-2BE7E6E82F2B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8F34-1020-4874-B354-2D7901589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79CB61-9EAD-420B-88B3-997869718BD2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5B871C-A2F0-4789-89D2-B04CAE9A7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0E49D53-9298-4588-8C35-2F9ED4512008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447A58A-ECAF-4E11-B32D-33B16BD65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C420F6-8E01-4693-B1A5-9F5451F7902A}" type="datetimeFigureOut">
              <a:rPr lang="en-US"/>
              <a:pPr>
                <a:defRPr/>
              </a:pPr>
              <a:t>2/1/2010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D575EC1-2322-483D-9A70-66F1C61CA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29" r:id="rId2"/>
    <p:sldLayoutId id="2147483831" r:id="rId3"/>
    <p:sldLayoutId id="2147483832" r:id="rId4"/>
    <p:sldLayoutId id="2147483833" r:id="rId5"/>
    <p:sldLayoutId id="2147483834" r:id="rId6"/>
    <p:sldLayoutId id="2147483828" r:id="rId7"/>
    <p:sldLayoutId id="2147483835" r:id="rId8"/>
    <p:sldLayoutId id="2147483836" r:id="rId9"/>
    <p:sldLayoutId id="2147483827" r:id="rId10"/>
    <p:sldLayoutId id="2147483826" r:id="rId11"/>
    <p:sldLayoutId id="2147483825" r:id="rId12"/>
    <p:sldLayoutId id="214748382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ai.nci.nih.gov/html-snp/chr15.gp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Kristin Donadio, Grace Groeger, and Marie-Claire Langdon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February 1</a:t>
            </a:r>
            <a:r>
              <a:rPr lang="en-US" baseline="30000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st</a:t>
            </a: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, 2010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mtClean="0">
                <a:solidFill>
                  <a:schemeClr val="tx1"/>
                </a:solidFill>
                <a:latin typeface="Adobe Myungjo Std M"/>
                <a:ea typeface="Adobe Myungjo Std M"/>
                <a:cs typeface="Adobe Myungjo Std M"/>
              </a:rPr>
              <a:t>Period 9/10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Student Practice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2"/>
          </p:nvPr>
        </p:nvSpPr>
        <p:spPr>
          <a:xfrm>
            <a:off x="6019800" y="2133600"/>
            <a:ext cx="2819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 possibilities’ of not having Tay Sach’s: 2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possibilities’ of not having Tay Sach’s: 50%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endParaRPr lang="en-US" sz="15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2Tt: 2tt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1700" smtClean="0"/>
              <a:t>	50% Tt: 50% tt</a:t>
            </a:r>
          </a:p>
        </p:txBody>
      </p:sp>
      <p:graphicFrame>
        <p:nvGraphicFramePr>
          <p:cNvPr id="54276" name="Group 4"/>
          <p:cNvGraphicFramePr>
            <a:graphicFrameLocks noGrp="1"/>
          </p:cNvGraphicFramePr>
          <p:nvPr>
            <p:ph sz="half" idx="1"/>
          </p:nvPr>
        </p:nvGraphicFramePr>
        <p:xfrm>
          <a:off x="1752600" y="2395538"/>
          <a:ext cx="3733800" cy="3535363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180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287" name="WordArt 15"/>
          <p:cNvSpPr>
            <a:spLocks noChangeArrowheads="1" noChangeShapeType="1" noTextEdit="1"/>
          </p:cNvSpPr>
          <p:nvPr/>
        </p:nvSpPr>
        <p:spPr bwMode="auto">
          <a:xfrm rot="5400000">
            <a:off x="-1066800" y="4191000"/>
            <a:ext cx="3048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Mother's Genes</a:t>
            </a:r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1143000" y="3352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t</a:t>
            </a:r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1279525" y="4989513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0" name="WordArt 18"/>
          <p:cNvSpPr>
            <a:spLocks noChangeArrowheads="1" noChangeShapeType="1" noTextEdit="1"/>
          </p:cNvSpPr>
          <p:nvPr/>
        </p:nvSpPr>
        <p:spPr bwMode="auto">
          <a:xfrm>
            <a:off x="2438400" y="1295400"/>
            <a:ext cx="2590800" cy="7080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Father's Genes</a:t>
            </a: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2438400" y="20574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4495800" y="2057400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2438400" y="2971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34837" name="Text Box 22"/>
          <p:cNvSpPr txBox="1">
            <a:spLocks noChangeArrowheads="1"/>
          </p:cNvSpPr>
          <p:nvPr/>
        </p:nvSpPr>
        <p:spPr bwMode="auto">
          <a:xfrm>
            <a:off x="6308725" y="1255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4114800" y="2971800"/>
            <a:ext cx="99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2362200" y="47244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4191000" y="4724400"/>
            <a:ext cx="91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542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70" decel="100000"/>
                                        <p:tgtEl>
                                          <p:spTgt spid="5429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9" dur="77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770" decel="100000"/>
                                        <p:tgtEl>
                                          <p:spTgt spid="5429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8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0" dur="77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770" decel="100000"/>
                                        <p:tgtEl>
                                          <p:spTgt spid="542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9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1" dur="77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800" decel="100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800" decel="1000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7" grpId="0" animBg="1"/>
      <p:bldP spid="54288" grpId="0"/>
      <p:bldP spid="54289" grpId="0"/>
      <p:bldP spid="54290" grpId="0" animBg="1"/>
      <p:bldP spid="54291" grpId="0"/>
      <p:bldP spid="54292" grpId="0"/>
      <p:bldP spid="54293" grpId="0"/>
      <p:bldP spid="54295" grpId="0"/>
      <p:bldP spid="54296" grpId="0"/>
      <p:bldP spid="542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Pedigree</a:t>
            </a:r>
            <a:endParaRPr lang="en-US" u="sng" dirty="0"/>
          </a:p>
        </p:txBody>
      </p:sp>
      <p:sp>
        <p:nvSpPr>
          <p:cNvPr id="6" name="Oval 5"/>
          <p:cNvSpPr/>
          <p:nvPr/>
        </p:nvSpPr>
        <p:spPr>
          <a:xfrm>
            <a:off x="3429000" y="1371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48200" y="1371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>
            <a:stCxn id="6" idx="6"/>
            <a:endCxn id="7" idx="1"/>
          </p:cNvCxnSpPr>
          <p:nvPr/>
        </p:nvCxnSpPr>
        <p:spPr>
          <a:xfrm>
            <a:off x="4191000" y="17526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486400" y="2895600"/>
            <a:ext cx="762000" cy="7620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19400" y="28956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148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770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8288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124200" y="2667000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8" idx="0"/>
          </p:cNvCxnSpPr>
          <p:nvPr/>
        </p:nvCxnSpPr>
        <p:spPr>
          <a:xfrm rot="5400000">
            <a:off x="30099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7" idx="0"/>
          </p:cNvCxnSpPr>
          <p:nvPr/>
        </p:nvCxnSpPr>
        <p:spPr>
          <a:xfrm rot="5400000">
            <a:off x="57531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9" idx="0"/>
          </p:cNvCxnSpPr>
          <p:nvPr/>
        </p:nvCxnSpPr>
        <p:spPr>
          <a:xfrm rot="5400000">
            <a:off x="4305300" y="2781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962400" y="2209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8" idx="1"/>
            <a:endCxn id="22" idx="6"/>
          </p:cNvCxnSpPr>
          <p:nvPr/>
        </p:nvCxnSpPr>
        <p:spPr>
          <a:xfrm rot="10800000">
            <a:off x="25908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7" idx="6"/>
            <a:endCxn id="21" idx="1"/>
          </p:cNvCxnSpPr>
          <p:nvPr/>
        </p:nvCxnSpPr>
        <p:spPr>
          <a:xfrm>
            <a:off x="6248400" y="32766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622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943600" y="4191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800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390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5181600" y="3962400"/>
            <a:ext cx="2362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46" idx="0"/>
          </p:cNvCxnSpPr>
          <p:nvPr/>
        </p:nvCxnSpPr>
        <p:spPr>
          <a:xfrm rot="5400000">
            <a:off x="5067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45" idx="0"/>
          </p:cNvCxnSpPr>
          <p:nvPr/>
        </p:nvCxnSpPr>
        <p:spPr>
          <a:xfrm rot="5400000">
            <a:off x="62103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0"/>
          </p:cNvCxnSpPr>
          <p:nvPr/>
        </p:nvCxnSpPr>
        <p:spPr>
          <a:xfrm rot="5400000">
            <a:off x="7429500" y="40767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981700" y="36195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4" idx="0"/>
          </p:cNvCxnSpPr>
          <p:nvPr/>
        </p:nvCxnSpPr>
        <p:spPr>
          <a:xfrm rot="5400000">
            <a:off x="22098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1066800" y="54864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White: the person does not have the Tay Sachs gene or is only a carrier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Lucida Sans Unicode" pitchFamily="34" charset="0"/>
              </a:rPr>
              <a:t>Blue: the person has both Tay Sachs genes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3429000" y="2133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4648200" y="2133600"/>
            <a:ext cx="609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1828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27432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Paul Jr.</a:t>
            </a: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4114800" y="3657600"/>
            <a:ext cx="685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54864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Sandy</a:t>
            </a: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6400800" y="36576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2286000" y="4953000"/>
            <a:ext cx="83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Peter Jr.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9530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Lucida Sans Unicode" pitchFamily="34" charset="0"/>
              </a:rPr>
              <a:t>Sally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5943600" y="49530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Sue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7162800" y="495300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Roger Jr.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44" grpId="0" animBg="1"/>
      <p:bldP spid="45" grpId="0" animBg="1"/>
      <p:bldP spid="46" grpId="0" animBg="1"/>
      <p:bldP spid="48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5574969" y="1066800"/>
            <a:ext cx="3496337" cy="28194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562600" y="1066800"/>
            <a:ext cx="3048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sng" dirty="0">
                <a:solidFill>
                  <a:schemeClr val="bg1"/>
                </a:solidFill>
                <a:latin typeface="Lucida Sans Unicode" pitchFamily="34" charset="0"/>
              </a:rPr>
              <a:t>Key:</a:t>
            </a:r>
            <a:r>
              <a:rPr lang="en-US" sz="2000" dirty="0">
                <a:solidFill>
                  <a:schemeClr val="bg1"/>
                </a:solidFill>
                <a:latin typeface="Lucida Sans Unicode" pitchFamily="34" charset="0"/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  <a:latin typeface="Lucida Sans Unicode" pitchFamily="34" charset="0"/>
              </a:rPr>
              <a:t>Circle=</a:t>
            </a:r>
          </a:p>
          <a:p>
            <a:r>
              <a:rPr lang="en-US" sz="2000" dirty="0">
                <a:solidFill>
                  <a:schemeClr val="bg1"/>
                </a:solidFill>
                <a:latin typeface="Lucida Sans Unicode" pitchFamily="34" charset="0"/>
              </a:rPr>
              <a:t>Rectangle=</a:t>
            </a:r>
          </a:p>
          <a:p>
            <a:r>
              <a:rPr lang="en-US" sz="2000" dirty="0">
                <a:solidFill>
                  <a:schemeClr val="bg1"/>
                </a:solidFill>
                <a:latin typeface="Lucida Sans Unicode" pitchFamily="34" charset="0"/>
              </a:rPr>
              <a:t>Shaded=</a:t>
            </a:r>
          </a:p>
          <a:p>
            <a:endParaRPr lang="en-US" sz="2000" dirty="0">
              <a:solidFill>
                <a:schemeClr val="bg1"/>
              </a:solidFill>
              <a:latin typeface="Lucida Sans Unicode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Lucida Sans Unicode" pitchFamily="34" charset="0"/>
              </a:rPr>
              <a:t>Not shaded=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Practice Pedigree</a:t>
            </a:r>
            <a:endParaRPr lang="en-US" u="sng" dirty="0"/>
          </a:p>
        </p:txBody>
      </p:sp>
      <p:sp>
        <p:nvSpPr>
          <p:cNvPr id="5" name="Oval 4"/>
          <p:cNvSpPr/>
          <p:nvPr/>
        </p:nvSpPr>
        <p:spPr>
          <a:xfrm>
            <a:off x="1828800" y="15240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143000" y="28956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1524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8400" y="28194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57600" y="28194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28956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00" y="2819400"/>
            <a:ext cx="762000" cy="7620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9600" y="4191000"/>
            <a:ext cx="762000" cy="762000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814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00600" y="4191000"/>
            <a:ext cx="609600" cy="76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>
            <a:stCxn id="5" idx="6"/>
            <a:endCxn id="7" idx="1"/>
          </p:cNvCxnSpPr>
          <p:nvPr/>
        </p:nvCxnSpPr>
        <p:spPr>
          <a:xfrm>
            <a:off x="2590800" y="1905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0"/>
          </p:cNvCxnSpPr>
          <p:nvPr/>
        </p:nvCxnSpPr>
        <p:spPr>
          <a:xfrm rot="5400000" flipH="1" flipV="1">
            <a:off x="1333500" y="27051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24000" y="2514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9" idx="0"/>
          </p:cNvCxnSpPr>
          <p:nvPr/>
        </p:nvCxnSpPr>
        <p:spPr>
          <a:xfrm rot="5400000" flipH="1" flipV="1">
            <a:off x="38100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8" idx="0"/>
          </p:cNvCxnSpPr>
          <p:nvPr/>
        </p:nvCxnSpPr>
        <p:spPr>
          <a:xfrm rot="5400000">
            <a:off x="25908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38400" y="2209800"/>
            <a:ext cx="60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0" idx="3"/>
            <a:endCxn id="6" idx="2"/>
          </p:cNvCxnSpPr>
          <p:nvPr/>
        </p:nvCxnSpPr>
        <p:spPr>
          <a:xfrm>
            <a:off x="838200" y="3276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9" idx="3"/>
            <a:endCxn id="11" idx="2"/>
          </p:cNvCxnSpPr>
          <p:nvPr/>
        </p:nvCxnSpPr>
        <p:spPr>
          <a:xfrm>
            <a:off x="4267200" y="3200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2" idx="0"/>
          </p:cNvCxnSpPr>
          <p:nvPr/>
        </p:nvCxnSpPr>
        <p:spPr>
          <a:xfrm rot="5400000">
            <a:off x="533400" y="3733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86200" y="3886200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13" idx="0"/>
          </p:cNvCxnSpPr>
          <p:nvPr/>
        </p:nvCxnSpPr>
        <p:spPr>
          <a:xfrm rot="5400000">
            <a:off x="37338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14" idx="0"/>
          </p:cNvCxnSpPr>
          <p:nvPr/>
        </p:nvCxnSpPr>
        <p:spPr>
          <a:xfrm rot="5400000">
            <a:off x="4953000" y="40386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4076700" y="3543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0" y="5105400"/>
            <a:ext cx="9296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How many people DO have Tay Sachs? How do you know? 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4 people have the disease. The shapes that are blue indicate affected people.</a:t>
            </a:r>
          </a:p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Which generation has the most affected people?    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The 3</a:t>
            </a:r>
            <a:r>
              <a:rPr lang="en-US" sz="1600" baseline="30000">
                <a:latin typeface="Lucida Sans Unicode" pitchFamily="34" charset="0"/>
              </a:rPr>
              <a:t>rd</a:t>
            </a:r>
            <a:r>
              <a:rPr lang="en-US" sz="1600">
                <a:latin typeface="Lucida Sans Unicode" pitchFamily="34" charset="0"/>
              </a:rPr>
              <a:t> generation </a:t>
            </a:r>
          </a:p>
          <a:p>
            <a:pPr marL="342900" indent="-342900">
              <a:buFontTx/>
              <a:buAutoNum type="arabicPeriod"/>
            </a:pPr>
            <a:r>
              <a:rPr lang="en-US" sz="1600">
                <a:latin typeface="Lucida Sans Unicode" pitchFamily="34" charset="0"/>
              </a:rPr>
              <a:t>If Jenny and Johnny had a child, what is the probability of their child to have Tay Sachs?</a:t>
            </a:r>
          </a:p>
          <a:p>
            <a:pPr marL="800100" lvl="1" indent="-342900"/>
            <a:r>
              <a:rPr lang="en-US" sz="1600">
                <a:latin typeface="Lucida Sans Unicode" pitchFamily="34" charset="0"/>
              </a:rPr>
              <a:t>Their child has a </a:t>
            </a:r>
            <a:r>
              <a:rPr lang="en-US" sz="1600" b="1">
                <a:solidFill>
                  <a:srgbClr val="FFFF00"/>
                </a:solidFill>
                <a:latin typeface="Lucida Sans Unicode" pitchFamily="34" charset="0"/>
              </a:rPr>
              <a:t>100% </a:t>
            </a:r>
            <a:r>
              <a:rPr lang="en-US" sz="1600">
                <a:latin typeface="Lucida Sans Unicode" pitchFamily="34" charset="0"/>
              </a:rPr>
              <a:t>chance of having the disease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752600" y="4191000"/>
            <a:ext cx="609600" cy="76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6" name="Straight Connector 55"/>
          <p:cNvCxnSpPr>
            <a:stCxn id="12" idx="6"/>
            <a:endCxn id="54" idx="1"/>
          </p:cNvCxnSpPr>
          <p:nvPr/>
        </p:nvCxnSpPr>
        <p:spPr>
          <a:xfrm>
            <a:off x="1371600" y="4572000"/>
            <a:ext cx="38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09600" y="4953000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Lucida Sans Unicode" pitchFamily="34" charset="0"/>
              </a:rPr>
              <a:t>Jenny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752600" y="495300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Lucida Sans Unicode" pitchFamily="34" charset="0"/>
              </a:rPr>
              <a:t>Johnny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6629400" y="1447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female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7010400" y="1752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Male</a:t>
            </a: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6781800" y="20574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The person has </a:t>
            </a:r>
            <a:r>
              <a:rPr lang="en-US" dirty="0" err="1">
                <a:solidFill>
                  <a:schemeClr val="bg1"/>
                </a:solidFill>
                <a:latin typeface="Lucida Sans Unicode" pitchFamily="34" charset="0"/>
              </a:rPr>
              <a:t>Tay</a:t>
            </a:r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 Sachs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7239000" y="2667000"/>
            <a:ext cx="190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Does not have </a:t>
            </a:r>
            <a:r>
              <a:rPr lang="en-US" dirty="0" err="1">
                <a:solidFill>
                  <a:schemeClr val="bg1"/>
                </a:solidFill>
                <a:latin typeface="Lucida Sans Unicode" pitchFamily="34" charset="0"/>
              </a:rPr>
              <a:t>Tay</a:t>
            </a:r>
            <a:r>
              <a:rPr lang="en-US" dirty="0">
                <a:solidFill>
                  <a:schemeClr val="bg1"/>
                </a:solidFill>
                <a:latin typeface="Lucida Sans Unicode" pitchFamily="34" charset="0"/>
              </a:rPr>
              <a:t> Sachs gene or is only a carrier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54" grpId="0" animBg="1"/>
      <p:bldP spid="57" grpId="0"/>
      <p:bldP spid="58" grpId="0"/>
      <p:bldP spid="61" grpId="0"/>
      <p:bldP spid="62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Destroys nerve cells in the brain and spinal cord</a:t>
            </a:r>
          </a:p>
          <a:p>
            <a:pPr eaLnBrk="1" hangingPunct="1"/>
            <a:r>
              <a:rPr lang="en-US" smtClean="0"/>
              <a:t>Infants’ development slows and muscles for movement weaken (around 3-6 months old)</a:t>
            </a:r>
          </a:p>
          <a:p>
            <a:pPr eaLnBrk="1" hangingPunct="1"/>
            <a:r>
              <a:rPr lang="en-US" smtClean="0"/>
              <a:t>Experience seizures, vision and hearing loss, intellectual disability, and paralysis</a:t>
            </a:r>
          </a:p>
          <a:p>
            <a:pPr eaLnBrk="1" hangingPunct="1"/>
            <a:r>
              <a:rPr lang="en-US" smtClean="0"/>
              <a:t>Usually only live into early childhood</a:t>
            </a:r>
          </a:p>
          <a:p>
            <a:pPr eaLnBrk="1" hangingPunct="1"/>
            <a:r>
              <a:rPr lang="en-US" smtClean="0"/>
              <a:t>Named after Warren Tay and Bernard Sachs</a:t>
            </a:r>
          </a:p>
          <a:p>
            <a:pPr eaLnBrk="1" hangingPunct="1"/>
            <a:r>
              <a:rPr lang="en-US" smtClean="0"/>
              <a:t>Rare, except common in Jewish heritage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 of Genetic Disorder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Chromosome 15- the genes that code for Hex-A, an enzyme</a:t>
            </a:r>
            <a:r>
              <a:rPr lang="en-US" u="sng" smtClean="0"/>
              <a:t>   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http://gai.nci.nih.gov/images/snp/chr15.jpe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ature.com/nature/supplements/collections/humangenome/chromosomes/images/chrom_1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atlasgeneticsoncology.org/Indexbychrom/Images/chr1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This means each copy of the gene in each cell will have mutations.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Each of the parents have to carry the mutated gene for the child to have this disease.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The carrier of this gene will show no symptoms.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Mode of Inheritance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Alternate form of genes </a:t>
            </a:r>
          </a:p>
          <a:p>
            <a:pPr eaLnBrk="1" hangingPunct="1"/>
            <a:r>
              <a:rPr lang="en-US" smtClean="0"/>
              <a:t>Two alleles per gene, one from each parent</a:t>
            </a:r>
          </a:p>
          <a:p>
            <a:pPr eaLnBrk="1" hangingPunct="1"/>
            <a:r>
              <a:rPr lang="en-US" smtClean="0"/>
              <a:t>When alleles are different, the dominant allele will be expressed and recessive will be masked</a:t>
            </a:r>
          </a:p>
          <a:p>
            <a:pPr eaLnBrk="1" hangingPunct="1"/>
            <a:r>
              <a:rPr lang="en-US" smtClean="0"/>
              <a:t>X-linked: the gene causing the trait or disorder is on the x chromosome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Alleles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u="sng" dirty="0" smtClean="0"/>
              <a:t>Punnett Square</a:t>
            </a:r>
            <a:endParaRPr lang="en-US" u="sng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43000" y="46482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     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4838" y="5029200"/>
            <a:ext cx="46196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>
                <a:latin typeface="Lucida Sans Unicode" pitchFamily="34" charset="0"/>
              </a:rPr>
              <a:t> 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000" y="5105400"/>
            <a:ext cx="30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3000" y="16002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       T	      T               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38200" y="1981200"/>
            <a:ext cx="381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 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66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      T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914400" y="4343400"/>
            <a:ext cx="30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Lucida Sans Unicode" pitchFamily="34" charset="0"/>
              </a:rPr>
              <a:t>T</a:t>
            </a:r>
          </a:p>
          <a:p>
            <a:endParaRPr lang="en-US">
              <a:latin typeface="Lucida Sans Unicode" pitchFamily="34" charset="0"/>
            </a:endParaRPr>
          </a:p>
          <a:p>
            <a:endParaRPr lang="en-US">
              <a:latin typeface="Lucida Sans Unicode" pitchFamily="34" charset="0"/>
            </a:endParaRPr>
          </a:p>
          <a:p>
            <a:r>
              <a:rPr lang="en-US">
                <a:latin typeface="Lucida Sans Unicode" pitchFamily="34" charset="0"/>
              </a:rPr>
              <a:t>t</a:t>
            </a:r>
          </a:p>
        </p:txBody>
      </p:sp>
      <p:sp>
        <p:nvSpPr>
          <p:cNvPr id="26655" name="TextBox 19"/>
          <p:cNvSpPr txBox="1">
            <a:spLocks noChangeArrowheads="1"/>
          </p:cNvSpPr>
          <p:nvPr/>
        </p:nvSpPr>
        <p:spPr bwMode="auto">
          <a:xfrm>
            <a:off x="3505200" y="20574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en-US">
              <a:latin typeface="Lucida Sans Unicode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581400" y="19050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letters on the outside of the Punnett Square represent the parent’s alleles (genes). The alleles on top are the father’s, on the side are the mother’s</a:t>
            </a:r>
          </a:p>
          <a:p>
            <a:endParaRPr lang="en-US" sz="2800">
              <a:latin typeface="Lucida Sans Unicode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Lucida Sans Unicode" pitchFamily="34" charset="0"/>
              </a:rPr>
              <a:t>Each punnett square shows the probability of one child having a certain trait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98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Lucida Sans Unicode" pitchFamily="34" charset="0"/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  <p:bldP spid="16" grpId="0"/>
      <p:bldP spid="18" grpId="0"/>
      <p:bldP spid="1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Probability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 eaLnBrk="1" hangingPunct="1"/>
            <a:r>
              <a:rPr lang="en-US" sz="2300" smtClean="0"/>
              <a:t>Ratios: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2300" smtClean="0"/>
              <a:t>	</a:t>
            </a:r>
            <a:r>
              <a:rPr lang="en-US" sz="1400" smtClean="0"/>
              <a:t>- Homozygous Dominant: Heterozygous Dominant: Homozygous Recessive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-  1	:	2	:	1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en-US" sz="1400" smtClean="0"/>
              <a:t>	   1TT	;	2Tt	;	1tt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None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Char char="•"/>
            </a:pPr>
            <a:r>
              <a:rPr lang="en-US" sz="2300" smtClean="0"/>
              <a:t>Percentages: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r>
              <a:rPr lang="en-US" sz="1400" smtClean="0"/>
              <a:t>Homozygous Dominant: Heterozygous Dominant: Homozygous Recessive</a:t>
            </a:r>
          </a:p>
          <a:p>
            <a:pPr lvl="1" eaLnBrk="1" hangingPunct="1">
              <a:buClr>
                <a:schemeClr val="tx1"/>
              </a:buClr>
              <a:buFontTx/>
              <a:buChar char="-"/>
            </a:pPr>
            <a:endParaRPr lang="en-US" sz="1400" smtClean="0"/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2300" smtClean="0"/>
              <a:t>	</a:t>
            </a:r>
            <a:r>
              <a:rPr lang="en-US" sz="1600" smtClean="0"/>
              <a:t>- 25%       :      50%         :      25%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sz="1600" smtClean="0"/>
              <a:t>	  25% TT   :	50% Tt	  :      25% tt</a:t>
            </a:r>
          </a:p>
        </p:txBody>
      </p:sp>
      <p:graphicFrame>
        <p:nvGraphicFramePr>
          <p:cNvPr id="46084" name="Group 4"/>
          <p:cNvGraphicFramePr>
            <a:graphicFrameLocks noGrp="1"/>
          </p:cNvGraphicFramePr>
          <p:nvPr>
            <p:ph sz="half" idx="2"/>
          </p:nvPr>
        </p:nvGraphicFramePr>
        <p:xfrm>
          <a:off x="5486400" y="24384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49530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5029200" y="4495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943600" y="1981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467600" y="1981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60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60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/>
      <p:bldP spid="46096" grpId="0"/>
      <p:bldP spid="46097" grpId="0"/>
      <p:bldP spid="460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effectLst/>
              </a:rPr>
              <a:t>Explanation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What the letters mean: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 would represent the dominant allele that you don’t have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 would then represent the recessive allele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Phenotype: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don’t have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don’t have Tay Sach’s but you are a crrier of 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tt= that you have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Genotype: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Homozygous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Heterozygous Dominant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gg= Homozygous Recessive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/>
        </p:nvGraphicFramePr>
        <p:xfrm>
          <a:off x="50292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495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45720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5334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9342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sz="3700" smtClean="0">
                <a:effectLst/>
              </a:rPr>
              <a:t>Genotype and Phenotype Probability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100" smtClean="0"/>
              <a:t>Phenotype: </a:t>
            </a:r>
            <a:r>
              <a:rPr lang="en-US" sz="1900" smtClean="0"/>
              <a:t>the appearance of an organism resulting from the interaction of the genotype and the environment.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Ratios~ 3 possibilities’ of not having Tay Sach’s: 1 possibilities’ of having Tay Sach’s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Percentage~ 75% possibilities’ of not having Tay Sach’s: 25% possibilities’ of having Tay Sach’s</a:t>
            </a:r>
          </a:p>
          <a:p>
            <a:pPr eaLnBrk="1" hangingPunct="1">
              <a:lnSpc>
                <a:spcPct val="80000"/>
              </a:lnSpc>
            </a:pPr>
            <a:r>
              <a:rPr lang="en-US" sz="2100" smtClean="0"/>
              <a:t>Genotype: </a:t>
            </a:r>
            <a:r>
              <a:rPr lang="en-US" sz="1900" smtClean="0"/>
              <a:t>A combination of alleles situated on corresponding chromosomes that determines a specific trait.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Ratio~ 1TT:     2Tt:     1tt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700" smtClean="0"/>
              <a:t>Percentages~                            25% TT:   50% Tt:    25% tt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sz="1900" smtClean="0"/>
          </a:p>
        </p:txBody>
      </p:sp>
      <p:graphicFrame>
        <p:nvGraphicFramePr>
          <p:cNvPr id="50180" name="Group 4"/>
          <p:cNvGraphicFramePr>
            <a:graphicFrameLocks noGrp="1"/>
          </p:cNvGraphicFramePr>
          <p:nvPr/>
        </p:nvGraphicFramePr>
        <p:xfrm>
          <a:off x="5638800" y="2590800"/>
          <a:ext cx="3429000" cy="3001963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150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51054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5181600" y="4648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6096000" y="2133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7620000" y="21336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1" grpId="0"/>
      <p:bldP spid="50192" grpId="0"/>
      <p:bldP spid="50193" grpId="0"/>
      <p:bldP spid="5019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556</TotalTime>
  <Words>657</Words>
  <Application>Microsoft Office PowerPoint</Application>
  <PresentationFormat>On-screen Show (4:3)</PresentationFormat>
  <Paragraphs>181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Tay Sach's Disease</vt:lpstr>
      <vt:lpstr>Summary of Genetic Disorder</vt:lpstr>
      <vt:lpstr>What chromosome is your disorder located on? </vt:lpstr>
      <vt:lpstr>Mode of Inheritance</vt:lpstr>
      <vt:lpstr>Alleles</vt:lpstr>
      <vt:lpstr>Punnett Square</vt:lpstr>
      <vt:lpstr>Probability</vt:lpstr>
      <vt:lpstr>Explanation</vt:lpstr>
      <vt:lpstr>Genotype and Phenotype Probability</vt:lpstr>
      <vt:lpstr>Student Practice</vt:lpstr>
      <vt:lpstr>Pedigree</vt:lpstr>
      <vt:lpstr>Practice Pedigree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.</cp:lastModifiedBy>
  <cp:revision>43</cp:revision>
  <dcterms:created xsi:type="dcterms:W3CDTF">2010-01-28T17:17:47Z</dcterms:created>
  <dcterms:modified xsi:type="dcterms:W3CDTF">2010-02-01T15:50:27Z</dcterms:modified>
</cp:coreProperties>
</file>