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0" r:id="rId10"/>
    <p:sldId id="271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275DA9E-EE2D-43CB-AFB2-C65D4AA2A0F0}" type="datetimeFigureOut">
              <a:rPr lang="en-US"/>
              <a:pPr/>
              <a:t>1/31/2010</a:t>
            </a:fld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5DA6EBB1-759F-4331-AD19-F75AC0D4B8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AC8A-AC29-44EA-89C5-F9EBB5A7CC5C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F3E17-0770-424E-884D-61696BCC2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96395-93BE-4755-A943-362B41EAB0C5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D6BD-6012-437A-B6B4-7821406D1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1072D-A117-4F5C-BE96-7575250627FE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F36C3-BCEB-4205-9F12-5B634FDB3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5C426-169C-483B-9C7F-CF9FBBA6B775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37EDB-59CD-4719-82E2-D522D3152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5D259-2BC5-4761-838A-AAE350112D30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3CD4D-7F18-45B7-BCAC-F564FF0DC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D918-CEF8-4B55-BFE8-5B24721F7F04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53BC7-11E2-4C7A-9B9B-1294164DA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43AFB-B272-430E-9D71-C45DAAA4C68E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3000C-8B27-4100-BCFB-8C94D382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458A4-CC0F-42BB-B18A-C47A626E4110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02D3E-05C2-4FE4-BA97-7043E255C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0C469-A8A8-42F2-A61B-683532022335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DF530-1CBC-4A07-AEC6-5F297F058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280D5-7046-47F5-9A6C-88FB8F71F5EE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D4C85-2F55-4F16-865F-CE4A697A2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88671-4AC2-4FD5-98B3-F527BAAD327D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DAC4-AD9F-46E1-A4DB-E63BD527A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4836A-4636-4513-95B4-13AFD5D1E100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F8E59-F92A-46AA-964C-8F86A8B8B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A6E3F-9B15-41BB-B17E-EC15BE40D5EF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DAA80-7DCA-4264-B72D-14032E6BD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616522-5BA0-4EBA-A2DC-11D6B4540CBD}" type="datetimeFigureOut">
              <a:rPr lang="en-US"/>
              <a:pPr>
                <a:defRPr/>
              </a:pPr>
              <a:t>1/31/2010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C06668-D20F-4B8D-A1A0-A99984383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i.nci.nih.gov/html-snp/chr15.g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smtClean="0">
                <a:latin typeface="Adobe Myungjo Std M"/>
                <a:ea typeface="Adobe Myungjo Std M"/>
                <a:cs typeface="Adobe Myungjo Std M"/>
              </a:rPr>
              <a:t>Tay Sach's Disease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Marie-Claire Langdon, Grace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Groeger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and Kristin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Donadio</a:t>
            </a:r>
            <a:endParaRPr lang="en-US" dirty="0" smtClean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February 1</a:t>
            </a:r>
            <a:r>
              <a:rPr lang="en-US" baseline="30000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2010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Period 9/10 </a:t>
            </a:r>
            <a:endParaRPr lang="en-US" dirty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Practice</a:t>
            </a:r>
          </a:p>
        </p:txBody>
      </p:sp>
      <p:sp>
        <p:nvSpPr>
          <p:cNvPr id="48150" name="Rectangle 22"/>
          <p:cNvSpPr>
            <a:spLocks noGrp="1"/>
          </p:cNvSpPr>
          <p:nvPr>
            <p:ph type="body" sz="half" idx="2"/>
          </p:nvPr>
        </p:nvSpPr>
        <p:spPr>
          <a:xfrm>
            <a:off x="6019800" y="2133600"/>
            <a:ext cx="28194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Genotype: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2 possibilities’ of not having Tay Sach’s: 2 possibilities’ of having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50% possibilities’ of not having Tay Sach’s: 50% possibilities’ of having Tay Sach’s</a:t>
            </a:r>
          </a:p>
          <a:p>
            <a:pPr lvl="1"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2000" smtClean="0"/>
              <a:t>Phenotype: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 2Tt: 2tt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	50% Tt: 50% tt</a:t>
            </a:r>
          </a:p>
        </p:txBody>
      </p:sp>
      <p:graphicFrame>
        <p:nvGraphicFramePr>
          <p:cNvPr id="48162" name="Group 34"/>
          <p:cNvGraphicFramePr>
            <a:graphicFrameLocks noGrp="1"/>
          </p:cNvGraphicFramePr>
          <p:nvPr>
            <p:ph sz="half" idx="1"/>
          </p:nvPr>
        </p:nvGraphicFramePr>
        <p:xfrm>
          <a:off x="1752600" y="2514600"/>
          <a:ext cx="3733800" cy="3535363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64" name="WordArt 36"/>
          <p:cNvSpPr>
            <a:spLocks noChangeArrowheads="1" noChangeShapeType="1" noTextEdit="1"/>
          </p:cNvSpPr>
          <p:nvPr/>
        </p:nvSpPr>
        <p:spPr bwMode="auto">
          <a:xfrm rot="5400000">
            <a:off x="-1066800" y="4191000"/>
            <a:ext cx="3048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Mother's Genes</a:t>
            </a:r>
          </a:p>
        </p:txBody>
      </p:sp>
      <p:sp>
        <p:nvSpPr>
          <p:cNvPr id="48165" name="Text Box 37"/>
          <p:cNvSpPr txBox="1">
            <a:spLocks noChangeArrowheads="1"/>
          </p:cNvSpPr>
          <p:nvPr/>
        </p:nvSpPr>
        <p:spPr bwMode="auto">
          <a:xfrm>
            <a:off x="11430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48166" name="Text Box 38"/>
          <p:cNvSpPr txBox="1">
            <a:spLocks noChangeArrowheads="1"/>
          </p:cNvSpPr>
          <p:nvPr/>
        </p:nvSpPr>
        <p:spPr bwMode="auto">
          <a:xfrm>
            <a:off x="1279525" y="4989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48167" name="WordArt 39"/>
          <p:cNvSpPr>
            <a:spLocks noChangeArrowheads="1" noChangeShapeType="1" noTextEdit="1"/>
          </p:cNvSpPr>
          <p:nvPr/>
        </p:nvSpPr>
        <p:spPr bwMode="auto">
          <a:xfrm>
            <a:off x="2438400" y="1295400"/>
            <a:ext cx="2590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Father's Genes</a:t>
            </a:r>
          </a:p>
        </p:txBody>
      </p:sp>
      <p:sp>
        <p:nvSpPr>
          <p:cNvPr id="48168" name="Text Box 40"/>
          <p:cNvSpPr txBox="1">
            <a:spLocks noChangeArrowheads="1"/>
          </p:cNvSpPr>
          <p:nvPr/>
        </p:nvSpPr>
        <p:spPr bwMode="auto">
          <a:xfrm>
            <a:off x="2438400" y="21336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48169" name="Text Box 41"/>
          <p:cNvSpPr txBox="1">
            <a:spLocks noChangeArrowheads="1"/>
          </p:cNvSpPr>
          <p:nvPr/>
        </p:nvSpPr>
        <p:spPr bwMode="auto">
          <a:xfrm>
            <a:off x="4495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u="sng" smtClean="0"/>
              <a:t>Pedigree</a:t>
            </a:r>
          </a:p>
        </p:txBody>
      </p:sp>
      <p:sp>
        <p:nvSpPr>
          <p:cNvPr id="6" name="Oval 5"/>
          <p:cNvSpPr/>
          <p:nvPr/>
        </p:nvSpPr>
        <p:spPr>
          <a:xfrm>
            <a:off x="3429000" y="1371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1371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>
            <a:stCxn id="6" idx="6"/>
            <a:endCxn id="7" idx="1"/>
          </p:cNvCxnSpPr>
          <p:nvPr/>
        </p:nvCxnSpPr>
        <p:spPr>
          <a:xfrm>
            <a:off x="4191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86400" y="2895600"/>
            <a:ext cx="762000" cy="7620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95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148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770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288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124200" y="26670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0"/>
          </p:cNvCxnSpPr>
          <p:nvPr/>
        </p:nvCxnSpPr>
        <p:spPr>
          <a:xfrm rot="5400000">
            <a:off x="30099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7" idx="0"/>
          </p:cNvCxnSpPr>
          <p:nvPr/>
        </p:nvCxnSpPr>
        <p:spPr>
          <a:xfrm rot="5400000">
            <a:off x="57531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9" idx="0"/>
          </p:cNvCxnSpPr>
          <p:nvPr/>
        </p:nvCxnSpPr>
        <p:spPr>
          <a:xfrm rot="5400000">
            <a:off x="43053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62400" y="2209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1"/>
            <a:endCxn id="22" idx="6"/>
          </p:cNvCxnSpPr>
          <p:nvPr/>
        </p:nvCxnSpPr>
        <p:spPr>
          <a:xfrm rot="10800000">
            <a:off x="25908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7" idx="6"/>
            <a:endCxn id="21" idx="1"/>
          </p:cNvCxnSpPr>
          <p:nvPr/>
        </p:nvCxnSpPr>
        <p:spPr>
          <a:xfrm>
            <a:off x="62484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622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943600" y="4191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800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390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181600" y="3962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6" idx="0"/>
          </p:cNvCxnSpPr>
          <p:nvPr/>
        </p:nvCxnSpPr>
        <p:spPr>
          <a:xfrm rot="5400000">
            <a:off x="5067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5" idx="0"/>
          </p:cNvCxnSpPr>
          <p:nvPr/>
        </p:nvCxnSpPr>
        <p:spPr>
          <a:xfrm rot="5400000">
            <a:off x="6210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0"/>
          </p:cNvCxnSpPr>
          <p:nvPr/>
        </p:nvCxnSpPr>
        <p:spPr>
          <a:xfrm rot="5400000">
            <a:off x="74295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981700" y="3619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4" idx="0"/>
          </p:cNvCxnSpPr>
          <p:nvPr/>
        </p:nvCxnSpPr>
        <p:spPr>
          <a:xfrm rot="5400000">
            <a:off x="22098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9" name="TextBox 75"/>
          <p:cNvSpPr txBox="1">
            <a:spLocks noChangeArrowheads="1"/>
          </p:cNvSpPr>
          <p:nvPr/>
        </p:nvSpPr>
        <p:spPr bwMode="auto">
          <a:xfrm>
            <a:off x="1066800" y="54864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White: the person does not have the Tay Sachs gene or is only a carrier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Blue: the person has both Tay Sachs genes</a:t>
            </a:r>
          </a:p>
        </p:txBody>
      </p:sp>
      <p:sp>
        <p:nvSpPr>
          <p:cNvPr id="23580" name="TextBox 76"/>
          <p:cNvSpPr txBox="1">
            <a:spLocks noChangeArrowheads="1"/>
          </p:cNvSpPr>
          <p:nvPr/>
        </p:nvSpPr>
        <p:spPr bwMode="auto">
          <a:xfrm>
            <a:off x="3429000" y="2133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Sally</a:t>
            </a:r>
          </a:p>
        </p:txBody>
      </p:sp>
      <p:sp>
        <p:nvSpPr>
          <p:cNvPr id="23581" name="TextBox 77"/>
          <p:cNvSpPr txBox="1">
            <a:spLocks noChangeArrowheads="1"/>
          </p:cNvSpPr>
          <p:nvPr/>
        </p:nvSpPr>
        <p:spPr bwMode="auto">
          <a:xfrm>
            <a:off x="4648200" y="21336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Paul</a:t>
            </a:r>
          </a:p>
        </p:txBody>
      </p:sp>
      <p:sp>
        <p:nvSpPr>
          <p:cNvPr id="23582" name="TextBox 78"/>
          <p:cNvSpPr txBox="1">
            <a:spLocks noChangeArrowheads="1"/>
          </p:cNvSpPr>
          <p:nvPr/>
        </p:nvSpPr>
        <p:spPr bwMode="auto">
          <a:xfrm>
            <a:off x="1828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Sue</a:t>
            </a:r>
          </a:p>
        </p:txBody>
      </p:sp>
      <p:sp>
        <p:nvSpPr>
          <p:cNvPr id="23583" name="TextBox 79"/>
          <p:cNvSpPr txBox="1">
            <a:spLocks noChangeArrowheads="1"/>
          </p:cNvSpPr>
          <p:nvPr/>
        </p:nvSpPr>
        <p:spPr bwMode="auto">
          <a:xfrm>
            <a:off x="27432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Paul Jr.</a:t>
            </a:r>
          </a:p>
        </p:txBody>
      </p:sp>
      <p:sp>
        <p:nvSpPr>
          <p:cNvPr id="23584" name="TextBox 80"/>
          <p:cNvSpPr txBox="1">
            <a:spLocks noChangeArrowheads="1"/>
          </p:cNvSpPr>
          <p:nvPr/>
        </p:nvSpPr>
        <p:spPr bwMode="auto">
          <a:xfrm>
            <a:off x="4114800" y="36576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Peter</a:t>
            </a:r>
          </a:p>
        </p:txBody>
      </p:sp>
      <p:sp>
        <p:nvSpPr>
          <p:cNvPr id="23585" name="TextBox 81"/>
          <p:cNvSpPr txBox="1">
            <a:spLocks noChangeArrowheads="1"/>
          </p:cNvSpPr>
          <p:nvPr/>
        </p:nvSpPr>
        <p:spPr bwMode="auto">
          <a:xfrm>
            <a:off x="54864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Sandy</a:t>
            </a:r>
          </a:p>
        </p:txBody>
      </p:sp>
      <p:sp>
        <p:nvSpPr>
          <p:cNvPr id="23586" name="TextBox 82"/>
          <p:cNvSpPr txBox="1">
            <a:spLocks noChangeArrowheads="1"/>
          </p:cNvSpPr>
          <p:nvPr/>
        </p:nvSpPr>
        <p:spPr bwMode="auto">
          <a:xfrm>
            <a:off x="6477000" y="36576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Roger</a:t>
            </a:r>
          </a:p>
        </p:txBody>
      </p:sp>
      <p:sp>
        <p:nvSpPr>
          <p:cNvPr id="23587" name="TextBox 83"/>
          <p:cNvSpPr txBox="1">
            <a:spLocks noChangeArrowheads="1"/>
          </p:cNvSpPr>
          <p:nvPr/>
        </p:nvSpPr>
        <p:spPr bwMode="auto">
          <a:xfrm>
            <a:off x="22860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Peter Jr.</a:t>
            </a:r>
          </a:p>
        </p:txBody>
      </p:sp>
      <p:sp>
        <p:nvSpPr>
          <p:cNvPr id="23588" name="TextBox 84"/>
          <p:cNvSpPr txBox="1">
            <a:spLocks noChangeArrowheads="1"/>
          </p:cNvSpPr>
          <p:nvPr/>
        </p:nvSpPr>
        <p:spPr bwMode="auto">
          <a:xfrm>
            <a:off x="49530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Sally</a:t>
            </a:r>
          </a:p>
        </p:txBody>
      </p:sp>
      <p:sp>
        <p:nvSpPr>
          <p:cNvPr id="23589" name="TextBox 85"/>
          <p:cNvSpPr txBox="1">
            <a:spLocks noChangeArrowheads="1"/>
          </p:cNvSpPr>
          <p:nvPr/>
        </p:nvSpPr>
        <p:spPr bwMode="auto">
          <a:xfrm>
            <a:off x="59436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Sue</a:t>
            </a:r>
          </a:p>
        </p:txBody>
      </p:sp>
      <p:sp>
        <p:nvSpPr>
          <p:cNvPr id="23590" name="TextBox 86"/>
          <p:cNvSpPr txBox="1">
            <a:spLocks noChangeArrowheads="1"/>
          </p:cNvSpPr>
          <p:nvPr/>
        </p:nvSpPr>
        <p:spPr bwMode="auto">
          <a:xfrm>
            <a:off x="7162800" y="49530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alibri" pitchFamily="34" charset="0"/>
              </a:rPr>
              <a:t>Roger Jr.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 of Genetic Disorder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Destroys nerve cells in the brain and spinal cord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Infants’ development slows and muscles for movement weaken (around 3-6 months old)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Experience seizures, vision and hearing loss, intellectual disability, and paralysis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Usually only live into early childhood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Named after Warren </a:t>
            </a:r>
            <a:r>
              <a:rPr lang="en-US" dirty="0" err="1" smtClean="0"/>
              <a:t>Tay</a:t>
            </a:r>
            <a:r>
              <a:rPr lang="en-US" dirty="0" smtClean="0"/>
              <a:t> and Bernard Sachs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Rare, except common in Jewish heritage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Chromosome 15- the genes that code for Hex-A, an enzyme</a:t>
            </a:r>
            <a:r>
              <a:rPr lang="en-US" u="sng" smtClean="0"/>
              <a:t>   </a:t>
            </a:r>
            <a:r>
              <a:rPr lang="en-US" smtClean="0"/>
              <a:t> </a:t>
            </a:r>
          </a:p>
          <a:p>
            <a:endParaRPr lang="en-US" smtClean="0"/>
          </a:p>
        </p:txBody>
      </p:sp>
      <p:pic>
        <p:nvPicPr>
          <p:cNvPr id="15363" name="Picture 3" descr="http://gai.nci.nih.gov/images/snp/chr15.jpe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www.nature.com/nature/supplements/collections/humangenome/chromosomes/images/chrom_1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http://atlasgeneticsoncology.org/Indexbychrom/Images/chr1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 of Inheritance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This means each copy of the gene in each cell will have mutations.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of the parents have to carry the mutated gene for the child to have this disease.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carrier of this gene will show no symptoms.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Alleles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Alternate form of genes </a:t>
            </a:r>
          </a:p>
          <a:p>
            <a:r>
              <a:rPr lang="en-US" smtClean="0"/>
              <a:t>Two alleles per gene, one from each parent</a:t>
            </a:r>
          </a:p>
          <a:p>
            <a:r>
              <a:rPr lang="en-US" smtClean="0"/>
              <a:t>When alleles are different, the dominant allele will be expressed and recessive will be masked</a:t>
            </a:r>
          </a:p>
          <a:p>
            <a:r>
              <a:rPr lang="en-US" smtClean="0"/>
              <a:t>X-linked: the gene causing the trait or disorder is on the x chromosome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smtClean="0"/>
              <a:t>Punnett Square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56" name="TextBox 8"/>
          <p:cNvSpPr txBox="1">
            <a:spLocks noChangeArrowheads="1"/>
          </p:cNvSpPr>
          <p:nvPr/>
        </p:nvSpPr>
        <p:spPr bwMode="auto">
          <a:xfrm>
            <a:off x="1143000" y="46482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            </a:t>
            </a:r>
          </a:p>
        </p:txBody>
      </p:sp>
      <p:sp>
        <p:nvSpPr>
          <p:cNvPr id="18457" name="TextBox 9"/>
          <p:cNvSpPr txBox="1">
            <a:spLocks noChangeArrowheads="1"/>
          </p:cNvSpPr>
          <p:nvPr/>
        </p:nvSpPr>
        <p:spPr bwMode="auto">
          <a:xfrm>
            <a:off x="604838" y="5029200"/>
            <a:ext cx="4619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>
                <a:latin typeface="Calibri" pitchFamily="34" charset="0"/>
              </a:rPr>
              <a:t>   </a:t>
            </a:r>
          </a:p>
        </p:txBody>
      </p:sp>
      <p:sp>
        <p:nvSpPr>
          <p:cNvPr id="18458" name="TextBox 10"/>
          <p:cNvSpPr txBox="1">
            <a:spLocks noChangeArrowheads="1"/>
          </p:cNvSpPr>
          <p:nvPr/>
        </p:nvSpPr>
        <p:spPr bwMode="auto">
          <a:xfrm>
            <a:off x="762000" y="5105400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8459" name="TextBox 12"/>
          <p:cNvSpPr txBox="1">
            <a:spLocks noChangeArrowheads="1"/>
          </p:cNvSpPr>
          <p:nvPr/>
        </p:nvSpPr>
        <p:spPr bwMode="auto">
          <a:xfrm>
            <a:off x="1295400" y="16002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      T                T</a:t>
            </a:r>
          </a:p>
        </p:txBody>
      </p:sp>
      <p:sp>
        <p:nvSpPr>
          <p:cNvPr id="18460" name="TextBox 14"/>
          <p:cNvSpPr txBox="1">
            <a:spLocks noChangeArrowheads="1"/>
          </p:cNvSpPr>
          <p:nvPr/>
        </p:nvSpPr>
        <p:spPr bwMode="auto">
          <a:xfrm>
            <a:off x="838200" y="1981200"/>
            <a:ext cx="38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 t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t</a:t>
            </a:r>
          </a:p>
        </p:txBody>
      </p:sp>
      <p:sp>
        <p:nvSpPr>
          <p:cNvPr id="18461" name="TextBox 15"/>
          <p:cNvSpPr txBox="1">
            <a:spLocks noChangeArrowheads="1"/>
          </p:cNvSpPr>
          <p:nvPr/>
        </p:nvSpPr>
        <p:spPr bwMode="auto">
          <a:xfrm>
            <a:off x="1295400" y="3733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      T               t</a:t>
            </a:r>
          </a:p>
        </p:txBody>
      </p:sp>
      <p:sp>
        <p:nvSpPr>
          <p:cNvPr id="18462" name="TextBox 17"/>
          <p:cNvSpPr txBox="1">
            <a:spLocks noChangeArrowheads="1"/>
          </p:cNvSpPr>
          <p:nvPr/>
        </p:nvSpPr>
        <p:spPr bwMode="auto">
          <a:xfrm>
            <a:off x="914400" y="4343400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t</a:t>
            </a:r>
          </a:p>
        </p:txBody>
      </p:sp>
      <p:sp>
        <p:nvSpPr>
          <p:cNvPr id="18463" name="TextBox 19"/>
          <p:cNvSpPr txBox="1">
            <a:spLocks noChangeArrowheads="1"/>
          </p:cNvSpPr>
          <p:nvPr/>
        </p:nvSpPr>
        <p:spPr bwMode="auto">
          <a:xfrm>
            <a:off x="3505200" y="20574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</p:txBody>
      </p:sp>
      <p:sp>
        <p:nvSpPr>
          <p:cNvPr id="18464" name="TextBox 18"/>
          <p:cNvSpPr txBox="1">
            <a:spLocks noChangeArrowheads="1"/>
          </p:cNvSpPr>
          <p:nvPr/>
        </p:nvSpPr>
        <p:spPr bwMode="auto">
          <a:xfrm>
            <a:off x="3581400" y="19050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letters on the outside of the Punnett Square represent the parent’s alleles (genes). The alleles on top are the father’s, on the side are the mother’s</a:t>
            </a:r>
          </a:p>
          <a:p>
            <a:endParaRPr lang="en-US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Each punnett square shows the probability of one child having a certain trait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Probability</a:t>
            </a:r>
          </a:p>
        </p:txBody>
      </p:sp>
      <p:sp>
        <p:nvSpPr>
          <p:cNvPr id="1946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r>
              <a:rPr lang="en-US" sz="2800" smtClean="0"/>
              <a:t>Ratios:</a:t>
            </a:r>
          </a:p>
          <a:p>
            <a:pPr>
              <a:buFont typeface="Wingdings" pitchFamily="2" charset="2"/>
              <a:buNone/>
            </a:pPr>
            <a:r>
              <a:rPr lang="en-US" sz="2800" smtClean="0"/>
              <a:t>	</a:t>
            </a:r>
            <a:r>
              <a:rPr lang="en-US" sz="1600" smtClean="0"/>
              <a:t>- Homozygous Dominant: Heterozygous Dominant: Homozygous Recessive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-  1	:	2	:	1</a:t>
            </a:r>
          </a:p>
          <a:p>
            <a:pPr>
              <a:buFont typeface="Wingdings" pitchFamily="2" charset="2"/>
              <a:buNone/>
            </a:pPr>
            <a:r>
              <a:rPr lang="en-US" sz="1600" smtClean="0"/>
              <a:t>	   1TT	;	2Tt	;	1tt</a:t>
            </a:r>
          </a:p>
          <a:p>
            <a:pPr>
              <a:buFont typeface="Wingdings" pitchFamily="2" charset="2"/>
              <a:buNone/>
            </a:pPr>
            <a:endParaRPr lang="en-US" sz="1600" smtClean="0"/>
          </a:p>
          <a:p>
            <a:pPr>
              <a:buFontTx/>
              <a:buChar char="•"/>
            </a:pPr>
            <a:r>
              <a:rPr lang="en-US" sz="2800" smtClean="0"/>
              <a:t>Percentages:</a:t>
            </a:r>
          </a:p>
          <a:p>
            <a:pPr>
              <a:buFontTx/>
              <a:buNone/>
            </a:pPr>
            <a:r>
              <a:rPr lang="en-US" sz="2800" smtClean="0"/>
              <a:t>	</a:t>
            </a:r>
            <a:r>
              <a:rPr lang="en-US" sz="1800" smtClean="0"/>
              <a:t>- 25% 	:	50%	:	25%</a:t>
            </a:r>
          </a:p>
          <a:p>
            <a:pPr>
              <a:buFontTx/>
              <a:buNone/>
            </a:pPr>
            <a:r>
              <a:rPr lang="en-US" sz="1800" smtClean="0"/>
              <a:t>	  25% TT:	50% Tt	:	25% tt</a:t>
            </a:r>
            <a:endParaRPr lang="en-US" sz="2800" smtClean="0"/>
          </a:p>
        </p:txBody>
      </p:sp>
      <p:graphicFrame>
        <p:nvGraphicFramePr>
          <p:cNvPr id="19472" name="Group 16"/>
          <p:cNvGraphicFramePr>
            <a:graphicFrameLocks noGrp="1"/>
          </p:cNvGraphicFramePr>
          <p:nvPr>
            <p:ph sz="half" idx="4294967295"/>
          </p:nvPr>
        </p:nvGraphicFramePr>
        <p:xfrm>
          <a:off x="5486400" y="24384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49530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029200" y="4495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943600" y="1981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7467600" y="1981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Explanation</a:t>
            </a:r>
          </a:p>
        </p:txBody>
      </p:sp>
      <p:sp>
        <p:nvSpPr>
          <p:cNvPr id="2150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What the letters mean: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 would represent the dominant allele that you don’t have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 would then represent the recessive allele Tay Sach’s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Phenotype: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don’t have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don’t have Tay Sach’s but you are a crrier of it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tt= that you have Tay Sach’s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Genotype: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Homozygous Dominant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Heterozygous Dominant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gg= Homozygous Recessive</a:t>
            </a:r>
          </a:p>
        </p:txBody>
      </p:sp>
      <p:graphicFrame>
        <p:nvGraphicFramePr>
          <p:cNvPr id="21511" name="Group 7"/>
          <p:cNvGraphicFramePr>
            <a:graphicFrameLocks noGrp="1"/>
          </p:cNvGraphicFramePr>
          <p:nvPr/>
        </p:nvGraphicFramePr>
        <p:xfrm>
          <a:off x="50292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4495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45720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5334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69342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Genotype and Phenotype Probability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Phenotype: </a:t>
            </a:r>
            <a:r>
              <a:rPr lang="en-US" sz="2000" smtClean="0"/>
              <a:t>the appearance of an organism resulting from the interaction of the genotype and the environment. 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Ratios~ 3 possibilities’ of not having Tay Sach’s: 1 possibilities’ of having Tay Sach’s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Percentage~ 75% possibilities’ of not having Tay Sach’s: 25% possibilities’ of having Tay Sach’s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Genotype: </a:t>
            </a:r>
            <a:r>
              <a:rPr lang="en-US" sz="2000" smtClean="0"/>
              <a:t>A combination of alleles situated on corresponding chromosomes that determines a specific trait.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Ratio~ 1TT:     2Tt:     1tt</a:t>
            </a:r>
          </a:p>
          <a:p>
            <a:pPr lvl="1">
              <a:lnSpc>
                <a:spcPct val="80000"/>
              </a:lnSpc>
            </a:pPr>
            <a:r>
              <a:rPr lang="en-US" sz="1800" smtClean="0"/>
              <a:t>Percentages~                            25% TT:   50% Tt:    25% tt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2000" smtClean="0"/>
          </a:p>
        </p:txBody>
      </p:sp>
      <p:graphicFrame>
        <p:nvGraphicFramePr>
          <p:cNvPr id="46084" name="Group 4"/>
          <p:cNvGraphicFramePr>
            <a:graphicFrameLocks noGrp="1"/>
          </p:cNvGraphicFramePr>
          <p:nvPr/>
        </p:nvGraphicFramePr>
        <p:xfrm>
          <a:off x="56388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1054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1816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6096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6200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538</Words>
  <Application>Microsoft Office PowerPoint</Application>
  <PresentationFormat>On-screen Show (4:3)</PresentationFormat>
  <Paragraphs>158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Arial</vt:lpstr>
      <vt:lpstr>Adobe Myungjo Std M</vt:lpstr>
      <vt:lpstr>Wingdings</vt:lpstr>
      <vt:lpstr>Office Theme</vt:lpstr>
      <vt:lpstr>Tay Sach's Disease</vt:lpstr>
      <vt:lpstr>Summary of Genetic Disorder</vt:lpstr>
      <vt:lpstr>What chromosome is your disorder located on? </vt:lpstr>
      <vt:lpstr>Mode of Inheritance</vt:lpstr>
      <vt:lpstr>Alleles</vt:lpstr>
      <vt:lpstr>Punnett Square</vt:lpstr>
      <vt:lpstr>Probability</vt:lpstr>
      <vt:lpstr>Explanation</vt:lpstr>
      <vt:lpstr>Genotype and Phenotype Probability</vt:lpstr>
      <vt:lpstr>Student Practice</vt:lpstr>
      <vt:lpstr>Pedigree</vt:lpstr>
      <vt:lpstr>Slide 12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Grace Groeger</cp:lastModifiedBy>
  <cp:revision>20</cp:revision>
  <dcterms:created xsi:type="dcterms:W3CDTF">2010-01-28T17:17:47Z</dcterms:created>
  <dcterms:modified xsi:type="dcterms:W3CDTF">2010-02-01T04:16:30Z</dcterms:modified>
</cp:coreProperties>
</file>