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F549A-C242-45BA-A132-5CC9CF9898C6}" type="datetimeFigureOut">
              <a:rPr lang="en-US" smtClean="0"/>
              <a:pPr/>
              <a:t>1/30/2010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011DD-494B-4E67-87F9-0BE13465FC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F549A-C242-45BA-A132-5CC9CF9898C6}" type="datetimeFigureOut">
              <a:rPr lang="en-US" smtClean="0"/>
              <a:pPr/>
              <a:t>1/30/2010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011DD-494B-4E67-87F9-0BE13465FC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F549A-C242-45BA-A132-5CC9CF9898C6}" type="datetimeFigureOut">
              <a:rPr lang="en-US" smtClean="0"/>
              <a:pPr/>
              <a:t>1/30/2010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011DD-494B-4E67-87F9-0BE13465FC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F549A-C242-45BA-A132-5CC9CF9898C6}" type="datetimeFigureOut">
              <a:rPr lang="en-US" smtClean="0"/>
              <a:pPr/>
              <a:t>1/30/2010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011DD-494B-4E67-87F9-0BE13465FC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F549A-C242-45BA-A132-5CC9CF9898C6}" type="datetimeFigureOut">
              <a:rPr lang="en-US" smtClean="0"/>
              <a:pPr/>
              <a:t>1/30/2010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011DD-494B-4E67-87F9-0BE13465FC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F549A-C242-45BA-A132-5CC9CF9898C6}" type="datetimeFigureOut">
              <a:rPr lang="en-US" smtClean="0"/>
              <a:pPr/>
              <a:t>1/30/2010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011DD-494B-4E67-87F9-0BE13465FC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F549A-C242-45BA-A132-5CC9CF9898C6}" type="datetimeFigureOut">
              <a:rPr lang="en-US" smtClean="0"/>
              <a:pPr/>
              <a:t>1/30/2010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011DD-494B-4E67-87F9-0BE13465FC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F549A-C242-45BA-A132-5CC9CF9898C6}" type="datetimeFigureOut">
              <a:rPr lang="en-US" smtClean="0"/>
              <a:pPr/>
              <a:t>1/30/2010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011DD-494B-4E67-87F9-0BE13465FC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F549A-C242-45BA-A132-5CC9CF9898C6}" type="datetimeFigureOut">
              <a:rPr lang="en-US" smtClean="0"/>
              <a:pPr/>
              <a:t>1/30/2010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011DD-494B-4E67-87F9-0BE13465FC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F549A-C242-45BA-A132-5CC9CF9898C6}" type="datetimeFigureOut">
              <a:rPr lang="en-US" smtClean="0"/>
              <a:pPr/>
              <a:t>1/30/2010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011DD-494B-4E67-87F9-0BE13465FC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F549A-C242-45BA-A132-5CC9CF9898C6}" type="datetimeFigureOut">
              <a:rPr lang="en-US" smtClean="0"/>
              <a:pPr/>
              <a:t>1/30/2010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011DD-494B-4E67-87F9-0BE13465FC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0F549A-C242-45BA-A132-5CC9CF9898C6}" type="datetimeFigureOut">
              <a:rPr lang="en-US" smtClean="0"/>
              <a:pPr/>
              <a:t>1/30/2010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9011DD-494B-4E67-87F9-0BE13465FC6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gai.nci.nih.gov/html-snp/chr15.gp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/>
          <a:lstStyle/>
          <a:p>
            <a:r>
              <a:rPr lang="en-US" b="1" dirty="0" err="1" smtClean="0">
                <a:latin typeface="Adobe Myungjo Std M" pitchFamily="18" charset="-128"/>
                <a:ea typeface="Adobe Myungjo Std M" pitchFamily="18" charset="-128"/>
              </a:rPr>
              <a:t>Tay</a:t>
            </a:r>
            <a:r>
              <a:rPr lang="en-US" b="1" dirty="0" smtClean="0">
                <a:latin typeface="Adobe Myungjo Std M" pitchFamily="18" charset="-128"/>
                <a:ea typeface="Adobe Myungjo Std M" pitchFamily="18" charset="-128"/>
              </a:rPr>
              <a:t> </a:t>
            </a:r>
            <a:r>
              <a:rPr lang="en-US" b="1" dirty="0" err="1" smtClean="0">
                <a:latin typeface="Adobe Myungjo Std M" pitchFamily="18" charset="-128"/>
                <a:ea typeface="Adobe Myungjo Std M" pitchFamily="18" charset="-128"/>
              </a:rPr>
              <a:t>Sach's</a:t>
            </a:r>
            <a:r>
              <a:rPr lang="en-US" b="1" dirty="0" smtClean="0">
                <a:latin typeface="Adobe Myungjo Std M" pitchFamily="18" charset="-128"/>
                <a:ea typeface="Adobe Myungjo Std M" pitchFamily="18" charset="-128"/>
              </a:rPr>
              <a:t> Disease</a:t>
            </a:r>
            <a:endParaRPr lang="en-US" b="1" dirty="0">
              <a:latin typeface="Adobe Myungjo Std M" pitchFamily="18" charset="-128"/>
              <a:ea typeface="Adobe Myungjo Std M" pitchFamily="18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209800"/>
            <a:ext cx="6400800" cy="1752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dobe Myungjo Std M" pitchFamily="18" charset="-128"/>
                <a:ea typeface="Adobe Myungjo Std M" pitchFamily="18" charset="-128"/>
              </a:rPr>
              <a:t>Marie-Claire Langdon, Grace </a:t>
            </a:r>
            <a:r>
              <a:rPr lang="en-US" dirty="0" err="1" smtClean="0">
                <a:solidFill>
                  <a:schemeClr val="tx1"/>
                </a:solidFill>
                <a:latin typeface="Adobe Myungjo Std M" pitchFamily="18" charset="-128"/>
                <a:ea typeface="Adobe Myungjo Std M" pitchFamily="18" charset="-128"/>
              </a:rPr>
              <a:t>Groeger</a:t>
            </a:r>
            <a:r>
              <a:rPr lang="en-US" dirty="0" smtClean="0">
                <a:solidFill>
                  <a:schemeClr val="tx1"/>
                </a:solidFill>
                <a:latin typeface="Adobe Myungjo Std M" pitchFamily="18" charset="-128"/>
                <a:ea typeface="Adobe Myungjo Std M" pitchFamily="18" charset="-128"/>
              </a:rPr>
              <a:t>, and Kristin </a:t>
            </a:r>
            <a:r>
              <a:rPr lang="en-US" dirty="0" err="1" smtClean="0">
                <a:solidFill>
                  <a:schemeClr val="tx1"/>
                </a:solidFill>
                <a:latin typeface="Adobe Myungjo Std M" pitchFamily="18" charset="-128"/>
                <a:ea typeface="Adobe Myungjo Std M" pitchFamily="18" charset="-128"/>
              </a:rPr>
              <a:t>Donadio</a:t>
            </a:r>
            <a:endParaRPr lang="en-US" dirty="0" smtClean="0">
              <a:solidFill>
                <a:schemeClr val="tx1"/>
              </a:solidFill>
              <a:latin typeface="Adobe Myungjo Std M" pitchFamily="18" charset="-128"/>
              <a:ea typeface="Adobe Myungjo Std M" pitchFamily="18" charset="-128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Adobe Myungjo Std M" pitchFamily="18" charset="-128"/>
                <a:ea typeface="Adobe Myungjo Std M" pitchFamily="18" charset="-128"/>
              </a:rPr>
              <a:t>February 1</a:t>
            </a:r>
            <a:r>
              <a:rPr lang="en-US" baseline="30000" dirty="0" smtClean="0">
                <a:solidFill>
                  <a:schemeClr val="tx1"/>
                </a:solidFill>
                <a:latin typeface="Adobe Myungjo Std M" pitchFamily="18" charset="-128"/>
                <a:ea typeface="Adobe Myungjo Std M" pitchFamily="18" charset="-128"/>
              </a:rPr>
              <a:t>st</a:t>
            </a:r>
            <a:r>
              <a:rPr lang="en-US" dirty="0" smtClean="0">
                <a:solidFill>
                  <a:schemeClr val="tx1"/>
                </a:solidFill>
                <a:latin typeface="Adobe Myungjo Std M" pitchFamily="18" charset="-128"/>
                <a:ea typeface="Adobe Myungjo Std M" pitchFamily="18" charset="-128"/>
              </a:rPr>
              <a:t>, 2010</a:t>
            </a:r>
          </a:p>
          <a:p>
            <a:r>
              <a:rPr lang="en-US" dirty="0" smtClean="0">
                <a:solidFill>
                  <a:schemeClr val="tx1"/>
                </a:solidFill>
                <a:latin typeface="Adobe Myungjo Std M" pitchFamily="18" charset="-128"/>
                <a:ea typeface="Adobe Myungjo Std M" pitchFamily="18" charset="-128"/>
              </a:rPr>
              <a:t>Period 9/10 </a:t>
            </a:r>
            <a:endParaRPr lang="en-US" dirty="0">
              <a:solidFill>
                <a:schemeClr val="tx1"/>
              </a:solidFill>
              <a:latin typeface="Adobe Myungjo Std M" pitchFamily="18" charset="-128"/>
              <a:ea typeface="Adobe Myungjo Std M" pitchFamily="18" charset="-12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Genetic Disorder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Destroys </a:t>
            </a:r>
            <a:r>
              <a:rPr lang="en-US" dirty="0" smtClean="0"/>
              <a:t>nerve cells in the brain and spinal cord</a:t>
            </a:r>
          </a:p>
          <a:p>
            <a:pPr lvl="0"/>
            <a:r>
              <a:rPr lang="en-US" dirty="0" smtClean="0"/>
              <a:t>Infants’ development slows and muscles for movement weaken (around 3-6 months old)</a:t>
            </a:r>
          </a:p>
          <a:p>
            <a:pPr lvl="0"/>
            <a:r>
              <a:rPr lang="en-US" dirty="0" smtClean="0"/>
              <a:t>Experience seizures, vision and hearing loss, intellectual disability, and paralysis</a:t>
            </a:r>
          </a:p>
          <a:p>
            <a:pPr lvl="0"/>
            <a:r>
              <a:rPr lang="en-US" dirty="0" smtClean="0"/>
              <a:t>Usually only live into early childhood</a:t>
            </a:r>
          </a:p>
          <a:p>
            <a:pPr lvl="0"/>
            <a:r>
              <a:rPr lang="en-US" dirty="0" smtClean="0"/>
              <a:t>Named after Warren </a:t>
            </a:r>
            <a:r>
              <a:rPr lang="en-US" dirty="0" err="1" smtClean="0"/>
              <a:t>Tay</a:t>
            </a:r>
            <a:r>
              <a:rPr lang="en-US" dirty="0" smtClean="0"/>
              <a:t> and Bernard Sachs</a:t>
            </a:r>
          </a:p>
          <a:p>
            <a:pPr lvl="0"/>
            <a:r>
              <a:rPr lang="en-US" dirty="0" smtClean="0"/>
              <a:t>Rare, except common in Jewish heritage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u="sng" dirty="0" smtClean="0"/>
              <a:t>What chromosome is your disorder located on?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Chromosome </a:t>
            </a:r>
            <a:r>
              <a:rPr lang="en-US" dirty="0" smtClean="0"/>
              <a:t>15- the genes that code for Hex-A, an </a:t>
            </a:r>
            <a:r>
              <a:rPr lang="en-US" dirty="0" smtClean="0"/>
              <a:t>enzyme</a:t>
            </a:r>
            <a:r>
              <a:rPr lang="en-US" u="sng" dirty="0" smtClean="0"/>
              <a:t>   </a:t>
            </a:r>
            <a:r>
              <a:rPr lang="en-US" dirty="0" smtClean="0"/>
              <a:t> 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http://gai.nci.nih.gov/images/snp/chr15.jpe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657600"/>
            <a:ext cx="16002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www.nature.com/nature/supplements/collections/humangenome/chromosomes/images/chrom_15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3352800"/>
            <a:ext cx="2028825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http://atlasgeneticsoncology.org/Indexbychrom/Images/chr15.gi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0" y="3276600"/>
            <a:ext cx="981075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 of Inheritance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dirty="0" smtClean="0"/>
              <a:t>This disease is </a:t>
            </a:r>
            <a:r>
              <a:rPr lang="en-US" dirty="0" err="1" smtClean="0"/>
              <a:t>autosomal</a:t>
            </a:r>
            <a:r>
              <a:rPr lang="en-US" dirty="0" smtClean="0"/>
              <a:t> recessive. </a:t>
            </a:r>
          </a:p>
          <a:p>
            <a:pPr lvl="0"/>
            <a:r>
              <a:rPr lang="en-US" dirty="0" smtClean="0"/>
              <a:t>This means each copy of the gene in each cell will have mutations.  </a:t>
            </a:r>
          </a:p>
          <a:p>
            <a:pPr lvl="0"/>
            <a:r>
              <a:rPr lang="en-US" dirty="0" smtClean="0"/>
              <a:t>Each of the parents have to carry the mutated gene for the child to have this disease. </a:t>
            </a:r>
          </a:p>
          <a:p>
            <a:pPr lvl="0"/>
            <a:r>
              <a:rPr lang="en-US" dirty="0" smtClean="0"/>
              <a:t>The carrier of this gene will show no symptoms.</a:t>
            </a:r>
          </a:p>
          <a:p>
            <a:pPr lvl="0"/>
            <a:r>
              <a:rPr lang="en-US" dirty="0" err="1" smtClean="0"/>
              <a:t>Tay</a:t>
            </a:r>
            <a:r>
              <a:rPr lang="en-US" dirty="0" smtClean="0"/>
              <a:t> Sachs disease is most common in people of eastern and central Europe, or of Jewish heritage.  Also in French-Canadian communities of Quebec, the Old Order Amish community in Pennsylvania, and the Cajun population of Louisiana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Alleles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Alternate form of genes </a:t>
            </a:r>
          </a:p>
          <a:p>
            <a:pPr lvl="0"/>
            <a:r>
              <a:rPr lang="en-US" dirty="0" smtClean="0"/>
              <a:t>Two alleles per gene, one from each parent</a:t>
            </a:r>
          </a:p>
          <a:p>
            <a:pPr lvl="0"/>
            <a:r>
              <a:rPr lang="en-US" dirty="0" smtClean="0"/>
              <a:t>When alleles are different, the dominant allele will be expressed and recessive will be masked</a:t>
            </a:r>
          </a:p>
          <a:p>
            <a:pPr lvl="0"/>
            <a:r>
              <a:rPr lang="en-US" dirty="0" smtClean="0"/>
              <a:t>X-linked: the gene causing the trait or disorder is on the x chromosome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Punnett Square</a:t>
            </a:r>
            <a:endParaRPr lang="en-US" u="sng" dirty="0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1295400" y="1981200"/>
          <a:ext cx="1828800" cy="1676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4400"/>
                <a:gridCol w="914400"/>
              </a:tblGrid>
              <a:tr h="83820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Tt</a:t>
                      </a:r>
                      <a:endParaRPr lang="en-US" dirty="0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Content Placeholder 3"/>
          <p:cNvGraphicFramePr>
            <a:graphicFrameLocks/>
          </p:cNvGraphicFramePr>
          <p:nvPr/>
        </p:nvGraphicFramePr>
        <p:xfrm>
          <a:off x="1295400" y="4114800"/>
          <a:ext cx="1828800" cy="1676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4400"/>
                <a:gridCol w="914400"/>
              </a:tblGrid>
              <a:tr h="83820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Tt</a:t>
                      </a:r>
                      <a:endParaRPr lang="en-US" dirty="0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143000" y="46482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05135" y="5029200"/>
            <a:ext cx="461665" cy="12192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dirty="0" smtClean="0"/>
              <a:t>  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62000" y="5105400"/>
            <a:ext cx="304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1295400" y="16002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T                T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38200" y="1981200"/>
            <a:ext cx="381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 t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295400" y="37338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T               t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914400" y="4343400"/>
            <a:ext cx="304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505200" y="2057400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256</Words>
  <Application>Microsoft Office PowerPoint</Application>
  <PresentationFormat>On-screen Show (4:3)</PresentationFormat>
  <Paragraphs>55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Tay Sach's Disease</vt:lpstr>
      <vt:lpstr>Summary of Genetic Disorder</vt:lpstr>
      <vt:lpstr>What chromosome is your disorder located on? </vt:lpstr>
      <vt:lpstr>Mode of Inheritance</vt:lpstr>
      <vt:lpstr>Alleles</vt:lpstr>
      <vt:lpstr>Punnett Square</vt:lpstr>
      <vt:lpstr>Slide 7</vt:lpstr>
      <vt:lpstr>Slide 8</vt:lpstr>
      <vt:lpstr>Slide 9</vt:lpstr>
      <vt:lpstr>Slide 10</vt:lpstr>
      <vt:lpstr>Slide 11</vt:lpstr>
      <vt:lpstr>Slide 12</vt:lpstr>
    </vt:vector>
  </TitlesOfParts>
  <Company>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Tay Sach's Disease</dc:title>
  <dc:creator>.</dc:creator>
  <cp:lastModifiedBy> </cp:lastModifiedBy>
  <cp:revision>6</cp:revision>
  <dcterms:created xsi:type="dcterms:W3CDTF">2010-01-28T17:17:47Z</dcterms:created>
  <dcterms:modified xsi:type="dcterms:W3CDTF">2010-01-31T03:50:27Z</dcterms:modified>
</cp:coreProperties>
</file>