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2" r:id="rId11"/>
    <p:sldId id="266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28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4E80C19E-6F06-40DC-8ADB-3B9365A7B376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5364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5A1CC828-635D-47EB-980A-4B307EB72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BB0ADC-3B16-4E24-B178-4804AFB96490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E38C606-1E23-4D7C-BA2A-157E24BE8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71250-4AD8-41D5-99C7-CD7F77383605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853AA-77AF-48F9-9BC3-689397408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86F7D-93E6-472C-9451-438A6CCEB5C6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992CC-92BF-4938-A231-663C96576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BD44-111E-4FEC-902E-FC6AA8C389B4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ADB1B-B574-41EF-A93C-3E2BF3F26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E132A-A46A-4036-8E97-8E5C2C2D3401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082BE-D6AE-453A-8232-D3789F7B7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F2279-533B-4D02-A0F1-554E2E498942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6E390-05C0-4FFA-A4D8-B80A8D124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139208-74F5-49C2-8A83-782CE2D55B58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F182A7-70CB-48C5-971A-A6B1E9AD0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0DD4B1-DAC2-4795-A3B8-C0B8BB58B9D7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BFEBC5-5E41-4950-8056-F2F7DD635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0D2BFE-444B-411B-9903-2A3498284584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5E0105-83C5-4D1B-8B22-E3863E483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10D700-8C0B-4CBF-B806-1047005D0D83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0E98F-BB5F-4C49-9530-A74572536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4943-D8F7-4AE4-9E98-0D8CFFD97889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FADAF-0060-4DA7-9517-28076D6E4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09DFDF-3FFF-4906-ADDB-85F289A601E2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479F55-C492-47CF-8F28-B3A9D636A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AD593AE-48D1-4C1D-B11B-E83B589CEDBF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AFDDBC0-4685-4480-A1EE-3EEB518D2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3DD3B50-E7FA-47DB-8593-3A6C891AAC3E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179D7E1-0C47-4EB2-96C3-4B67B06C1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24" r:id="rId2"/>
    <p:sldLayoutId id="2147483831" r:id="rId3"/>
    <p:sldLayoutId id="2147483832" r:id="rId4"/>
    <p:sldLayoutId id="2147483833" r:id="rId5"/>
    <p:sldLayoutId id="2147483834" r:id="rId6"/>
    <p:sldLayoutId id="2147483825" r:id="rId7"/>
    <p:sldLayoutId id="2147483835" r:id="rId8"/>
    <p:sldLayoutId id="2147483836" r:id="rId9"/>
    <p:sldLayoutId id="2147483826" r:id="rId10"/>
    <p:sldLayoutId id="2147483827" r:id="rId11"/>
    <p:sldLayoutId id="2147483828" r:id="rId12"/>
    <p:sldLayoutId id="214748382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ai.nci.nih.gov/html-snp/chr15.gp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latin typeface="Adobe Myungjo Std M" pitchFamily="18" charset="-128"/>
                <a:ea typeface="Adobe Myungjo Std M" pitchFamily="18" charset="-128"/>
              </a:rPr>
              <a:t>Tay</a:t>
            </a: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en-US" dirty="0" err="1" smtClean="0">
                <a:latin typeface="Adobe Myungjo Std M" pitchFamily="18" charset="-128"/>
                <a:ea typeface="Adobe Myungjo Std M" pitchFamily="18" charset="-128"/>
              </a:rPr>
              <a:t>Sach's</a:t>
            </a: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 Disease</a:t>
            </a:r>
            <a:endParaRPr lang="en-US" dirty="0"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Kristin Donadio, Grace Groeger, and Marie-Claire Langdon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February 1</a:t>
            </a:r>
            <a:r>
              <a:rPr lang="en-US" baseline="30000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st</a:t>
            </a: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, 2010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Period 9/10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Student Practice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sz="half" idx="2"/>
          </p:nvPr>
        </p:nvSpPr>
        <p:spPr>
          <a:xfrm>
            <a:off x="6019800" y="2133600"/>
            <a:ext cx="2819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Genotype: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2 possibilities’ of not having Tay Sach’s: 2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50% possibilities’ of not having Tay Sach’s: 50%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endParaRPr lang="en-US" sz="15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Phenotype: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2Tt: 2tt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50% Tt: 50% tt</a:t>
            </a:r>
          </a:p>
        </p:txBody>
      </p:sp>
      <p:graphicFrame>
        <p:nvGraphicFramePr>
          <p:cNvPr id="54276" name="Group 4"/>
          <p:cNvGraphicFramePr>
            <a:graphicFrameLocks noGrp="1"/>
          </p:cNvGraphicFramePr>
          <p:nvPr>
            <p:ph sz="half" idx="1"/>
          </p:nvPr>
        </p:nvGraphicFramePr>
        <p:xfrm>
          <a:off x="1752600" y="2395538"/>
          <a:ext cx="3733800" cy="3535362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</a:tblGrid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287" name="WordArt 15"/>
          <p:cNvSpPr>
            <a:spLocks noChangeArrowheads="1" noChangeShapeType="1" noTextEdit="1"/>
          </p:cNvSpPr>
          <p:nvPr/>
        </p:nvSpPr>
        <p:spPr bwMode="auto">
          <a:xfrm rot="5400000">
            <a:off x="-1066800" y="4191000"/>
            <a:ext cx="3048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Mother's Genes</a:t>
            </a: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1143000" y="3352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</a:t>
            </a:r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1279525" y="49895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0" name="WordArt 18"/>
          <p:cNvSpPr>
            <a:spLocks noChangeArrowheads="1" noChangeShapeType="1" noTextEdit="1"/>
          </p:cNvSpPr>
          <p:nvPr/>
        </p:nvSpPr>
        <p:spPr bwMode="auto">
          <a:xfrm>
            <a:off x="2438400" y="1295400"/>
            <a:ext cx="2590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Father's Genes</a:t>
            </a:r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2438400" y="20574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4495800" y="20574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2438400" y="29718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34837" name="Text Box 22"/>
          <p:cNvSpPr txBox="1">
            <a:spLocks noChangeArrowheads="1"/>
          </p:cNvSpPr>
          <p:nvPr/>
        </p:nvSpPr>
        <p:spPr bwMode="auto">
          <a:xfrm>
            <a:off x="6308725" y="1255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4114800" y="2971800"/>
            <a:ext cx="99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2362200" y="47244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4191000" y="47244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542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70" decel="100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770" decel="100000"/>
                                        <p:tgtEl>
                                          <p:spTgt spid="5429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77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70" decel="100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770" decel="100000"/>
                                        <p:tgtEl>
                                          <p:spTgt spid="5429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8" dur="77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0" dur="77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70" decel="100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770" decel="100000"/>
                                        <p:tgtEl>
                                          <p:spTgt spid="542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9" dur="77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1" dur="77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800" decel="100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800" decel="100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800" decel="1000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7" grpId="0" animBg="1"/>
      <p:bldP spid="54288" grpId="0"/>
      <p:bldP spid="54289" grpId="0"/>
      <p:bldP spid="54290" grpId="0" animBg="1"/>
      <p:bldP spid="54291" grpId="0"/>
      <p:bldP spid="54292" grpId="0"/>
      <p:bldP spid="54293" grpId="0"/>
      <p:bldP spid="54295" grpId="0"/>
      <p:bldP spid="54296" grpId="0"/>
      <p:bldP spid="542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Pedigree</a:t>
            </a:r>
            <a:endParaRPr lang="en-US" u="sng" dirty="0"/>
          </a:p>
        </p:txBody>
      </p:sp>
      <p:sp>
        <p:nvSpPr>
          <p:cNvPr id="6" name="Oval 5"/>
          <p:cNvSpPr/>
          <p:nvPr/>
        </p:nvSpPr>
        <p:spPr>
          <a:xfrm>
            <a:off x="3429000" y="1371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1371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>
            <a:stCxn id="6" idx="6"/>
            <a:endCxn id="7" idx="1"/>
          </p:cNvCxnSpPr>
          <p:nvPr/>
        </p:nvCxnSpPr>
        <p:spPr>
          <a:xfrm>
            <a:off x="4191000" y="1752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486400" y="2895600"/>
            <a:ext cx="762000" cy="7620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19400" y="2895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148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770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8288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124200" y="26670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8" idx="0"/>
          </p:cNvCxnSpPr>
          <p:nvPr/>
        </p:nvCxnSpPr>
        <p:spPr>
          <a:xfrm rot="5400000">
            <a:off x="30099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7" idx="0"/>
          </p:cNvCxnSpPr>
          <p:nvPr/>
        </p:nvCxnSpPr>
        <p:spPr>
          <a:xfrm rot="5400000">
            <a:off x="57531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9" idx="0"/>
          </p:cNvCxnSpPr>
          <p:nvPr/>
        </p:nvCxnSpPr>
        <p:spPr>
          <a:xfrm rot="5400000">
            <a:off x="43053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62400" y="2209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8" idx="1"/>
            <a:endCxn id="22" idx="6"/>
          </p:cNvCxnSpPr>
          <p:nvPr/>
        </p:nvCxnSpPr>
        <p:spPr>
          <a:xfrm rot="10800000">
            <a:off x="25908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7" idx="6"/>
            <a:endCxn id="21" idx="1"/>
          </p:cNvCxnSpPr>
          <p:nvPr/>
        </p:nvCxnSpPr>
        <p:spPr>
          <a:xfrm>
            <a:off x="62484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3622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943600" y="4191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800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2390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5181600" y="39624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46" idx="0"/>
          </p:cNvCxnSpPr>
          <p:nvPr/>
        </p:nvCxnSpPr>
        <p:spPr>
          <a:xfrm rot="5400000">
            <a:off x="5067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45" idx="0"/>
          </p:cNvCxnSpPr>
          <p:nvPr/>
        </p:nvCxnSpPr>
        <p:spPr>
          <a:xfrm rot="5400000">
            <a:off x="6210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0"/>
          </p:cNvCxnSpPr>
          <p:nvPr/>
        </p:nvCxnSpPr>
        <p:spPr>
          <a:xfrm rot="5400000">
            <a:off x="74295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981700" y="3619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44" idx="0"/>
          </p:cNvCxnSpPr>
          <p:nvPr/>
        </p:nvCxnSpPr>
        <p:spPr>
          <a:xfrm rot="5400000">
            <a:off x="22098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1066800" y="54864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Lucida Sans Unicode" pitchFamily="34" charset="0"/>
              </a:rPr>
              <a:t>White: the person does not have the Tay Sachs gene or is only a carrier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Lucida Sans Unicode" pitchFamily="34" charset="0"/>
              </a:rPr>
              <a:t>Blue: the person has both Tay Sachs genes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3429000" y="2133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Sally</a:t>
            </a: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4648200" y="21336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Paul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1828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Sue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27432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Paul Jr.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4114800" y="36576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Peter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54864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Sandy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6400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Roger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2286000" y="4953000"/>
            <a:ext cx="83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Peter Jr.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49530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Lucida Sans Unicode" pitchFamily="34" charset="0"/>
              </a:rPr>
              <a:t>Sally</a:t>
            </a: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59436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Sue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7162800" y="49530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Roger Jr.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44" grpId="0" animBg="1"/>
      <p:bldP spid="45" grpId="0" animBg="1"/>
      <p:bldP spid="46" grpId="0" animBg="1"/>
      <p:bldP spid="48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574969" y="1066800"/>
            <a:ext cx="3496337" cy="28194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562600" y="1066800"/>
            <a:ext cx="3048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>
                <a:solidFill>
                  <a:schemeClr val="bg1"/>
                </a:solidFill>
                <a:latin typeface="Lucida Sans Unicode" pitchFamily="34" charset="0"/>
              </a:rPr>
              <a:t>Key:</a:t>
            </a:r>
            <a:r>
              <a:rPr lang="en-US" sz="2000">
                <a:solidFill>
                  <a:schemeClr val="bg1"/>
                </a:solidFill>
                <a:latin typeface="Lucida Sans Unicode" pitchFamily="34" charset="0"/>
              </a:rPr>
              <a:t> </a:t>
            </a:r>
          </a:p>
          <a:p>
            <a:r>
              <a:rPr lang="en-US" sz="2000">
                <a:solidFill>
                  <a:schemeClr val="bg1"/>
                </a:solidFill>
                <a:latin typeface="Lucida Sans Unicode" pitchFamily="34" charset="0"/>
              </a:rPr>
              <a:t>Circle=</a:t>
            </a:r>
          </a:p>
          <a:p>
            <a:r>
              <a:rPr lang="en-US" sz="2000">
                <a:solidFill>
                  <a:schemeClr val="bg1"/>
                </a:solidFill>
                <a:latin typeface="Lucida Sans Unicode" pitchFamily="34" charset="0"/>
              </a:rPr>
              <a:t>Rectangle=</a:t>
            </a:r>
          </a:p>
          <a:p>
            <a:r>
              <a:rPr lang="en-US" sz="2000">
                <a:solidFill>
                  <a:schemeClr val="bg1"/>
                </a:solidFill>
                <a:latin typeface="Lucida Sans Unicode" pitchFamily="34" charset="0"/>
              </a:rPr>
              <a:t>Shaded=</a:t>
            </a:r>
          </a:p>
          <a:p>
            <a:endParaRPr lang="en-US" sz="2000">
              <a:solidFill>
                <a:schemeClr val="bg1"/>
              </a:solidFill>
              <a:latin typeface="Lucida Sans Unicode" pitchFamily="34" charset="0"/>
            </a:endParaRPr>
          </a:p>
          <a:p>
            <a:r>
              <a:rPr lang="en-US" sz="2000">
                <a:solidFill>
                  <a:schemeClr val="bg1"/>
                </a:solidFill>
                <a:latin typeface="Lucida Sans Unicode" pitchFamily="34" charset="0"/>
              </a:rPr>
              <a:t>Not shaded=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Practice Pedigree</a:t>
            </a:r>
            <a:endParaRPr lang="en-US" u="sng" dirty="0"/>
          </a:p>
        </p:txBody>
      </p:sp>
      <p:sp>
        <p:nvSpPr>
          <p:cNvPr id="5" name="Oval 4"/>
          <p:cNvSpPr/>
          <p:nvPr/>
        </p:nvSpPr>
        <p:spPr>
          <a:xfrm>
            <a:off x="1828800" y="1524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1430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1524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8400" y="28194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28194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00" y="28194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814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06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>
            <a:stCxn id="5" idx="6"/>
            <a:endCxn id="7" idx="1"/>
          </p:cNvCxnSpPr>
          <p:nvPr/>
        </p:nvCxnSpPr>
        <p:spPr>
          <a:xfrm>
            <a:off x="2590800" y="1905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0"/>
          </p:cNvCxnSpPr>
          <p:nvPr/>
        </p:nvCxnSpPr>
        <p:spPr>
          <a:xfrm rot="5400000" flipH="1" flipV="1">
            <a:off x="1333500" y="27051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24000" y="2514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9" idx="0"/>
          </p:cNvCxnSpPr>
          <p:nvPr/>
        </p:nvCxnSpPr>
        <p:spPr>
          <a:xfrm rot="5400000" flipH="1" flipV="1">
            <a:off x="38100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8" idx="0"/>
          </p:cNvCxnSpPr>
          <p:nvPr/>
        </p:nvCxnSpPr>
        <p:spPr>
          <a:xfrm rot="5400000">
            <a:off x="25908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38400" y="22098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0" idx="3"/>
            <a:endCxn id="6" idx="2"/>
          </p:cNvCxnSpPr>
          <p:nvPr/>
        </p:nvCxnSpPr>
        <p:spPr>
          <a:xfrm>
            <a:off x="838200" y="3276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9" idx="3"/>
            <a:endCxn id="11" idx="2"/>
          </p:cNvCxnSpPr>
          <p:nvPr/>
        </p:nvCxnSpPr>
        <p:spPr>
          <a:xfrm>
            <a:off x="4267200" y="3200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2" idx="0"/>
          </p:cNvCxnSpPr>
          <p:nvPr/>
        </p:nvCxnSpPr>
        <p:spPr>
          <a:xfrm rot="5400000">
            <a:off x="5334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86200" y="3886200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13" idx="0"/>
          </p:cNvCxnSpPr>
          <p:nvPr/>
        </p:nvCxnSpPr>
        <p:spPr>
          <a:xfrm rot="5400000">
            <a:off x="37338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4" idx="0"/>
          </p:cNvCxnSpPr>
          <p:nvPr/>
        </p:nvCxnSpPr>
        <p:spPr>
          <a:xfrm rot="5400000">
            <a:off x="49530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4076700" y="3543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0" y="5105400"/>
            <a:ext cx="929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600">
                <a:latin typeface="Lucida Sans Unicode" pitchFamily="34" charset="0"/>
              </a:rPr>
              <a:t>How many people DO have Tay Sachs? How do you know? </a:t>
            </a:r>
          </a:p>
          <a:p>
            <a:pPr marL="800100" lvl="1" indent="-342900"/>
            <a:r>
              <a:rPr lang="en-US" sz="1600">
                <a:latin typeface="Lucida Sans Unicode" pitchFamily="34" charset="0"/>
              </a:rPr>
              <a:t>4 people have the disease. The shapes that are blue indicate affected people.</a:t>
            </a:r>
          </a:p>
          <a:p>
            <a:pPr marL="342900" indent="-342900">
              <a:buFontTx/>
              <a:buAutoNum type="arabicPeriod"/>
            </a:pPr>
            <a:r>
              <a:rPr lang="en-US" sz="1600">
                <a:latin typeface="Lucida Sans Unicode" pitchFamily="34" charset="0"/>
              </a:rPr>
              <a:t>Which generation has the most affected people?    </a:t>
            </a:r>
          </a:p>
          <a:p>
            <a:pPr marL="800100" lvl="1" indent="-342900"/>
            <a:r>
              <a:rPr lang="en-US" sz="1600">
                <a:latin typeface="Lucida Sans Unicode" pitchFamily="34" charset="0"/>
              </a:rPr>
              <a:t>The 3</a:t>
            </a:r>
            <a:r>
              <a:rPr lang="en-US" sz="1600" baseline="30000">
                <a:latin typeface="Lucida Sans Unicode" pitchFamily="34" charset="0"/>
              </a:rPr>
              <a:t>rd</a:t>
            </a:r>
            <a:r>
              <a:rPr lang="en-US" sz="1600">
                <a:latin typeface="Lucida Sans Unicode" pitchFamily="34" charset="0"/>
              </a:rPr>
              <a:t> generation </a:t>
            </a:r>
          </a:p>
          <a:p>
            <a:pPr marL="342900" indent="-342900">
              <a:buFontTx/>
              <a:buAutoNum type="arabicPeriod"/>
            </a:pPr>
            <a:r>
              <a:rPr lang="en-US" sz="1600">
                <a:latin typeface="Lucida Sans Unicode" pitchFamily="34" charset="0"/>
              </a:rPr>
              <a:t>If Jenny and Johnny had a child, what is the probability of their child to have Tay Sachs?</a:t>
            </a:r>
          </a:p>
          <a:p>
            <a:pPr marL="800100" lvl="1" indent="-342900"/>
            <a:r>
              <a:rPr lang="en-US" sz="1600">
                <a:latin typeface="Lucida Sans Unicode" pitchFamily="34" charset="0"/>
              </a:rPr>
              <a:t>Their child has a </a:t>
            </a:r>
            <a:r>
              <a:rPr lang="en-US" sz="1600" b="1">
                <a:solidFill>
                  <a:srgbClr val="FFFF00"/>
                </a:solidFill>
                <a:latin typeface="Lucida Sans Unicode" pitchFamily="34" charset="0"/>
              </a:rPr>
              <a:t>100% </a:t>
            </a:r>
            <a:r>
              <a:rPr lang="en-US" sz="1600">
                <a:latin typeface="Lucida Sans Unicode" pitchFamily="34" charset="0"/>
              </a:rPr>
              <a:t>chance of having the disease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7526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56" name="Straight Connector 55"/>
          <p:cNvCxnSpPr>
            <a:stCxn id="12" idx="6"/>
            <a:endCxn id="54" idx="1"/>
          </p:cNvCxnSpPr>
          <p:nvPr/>
        </p:nvCxnSpPr>
        <p:spPr>
          <a:xfrm>
            <a:off x="1371600" y="45720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09600" y="4953000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Lucida Sans Unicode" pitchFamily="34" charset="0"/>
              </a:rPr>
              <a:t>Jenny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1752600" y="4953000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Lucida Sans Unicode" pitchFamily="34" charset="0"/>
              </a:rPr>
              <a:t>Johnny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6629400" y="1447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Lucida Sans Unicode" pitchFamily="34" charset="0"/>
              </a:rPr>
              <a:t>female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7010400" y="17526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Lucida Sans Unicode" pitchFamily="34" charset="0"/>
              </a:rPr>
              <a:t>Male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6781800" y="20574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Lucida Sans Unicode" pitchFamily="34" charset="0"/>
              </a:rPr>
              <a:t>The person has Tay Sachs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7239000" y="2667000"/>
            <a:ext cx="190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Lucida Sans Unicode" pitchFamily="34" charset="0"/>
              </a:rPr>
              <a:t>Does not have Tay Sachs gene or is only a carrier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54" grpId="0" animBg="1"/>
      <p:bldP spid="57" grpId="0"/>
      <p:bldP spid="58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Destroys nerve cells in the brain and spinal cord</a:t>
            </a:r>
          </a:p>
          <a:p>
            <a:pPr eaLnBrk="1" hangingPunct="1"/>
            <a:r>
              <a:rPr lang="en-US" smtClean="0"/>
              <a:t>Infants’ development slows and muscles for movement weaken (around 3-6 months old)</a:t>
            </a:r>
          </a:p>
          <a:p>
            <a:pPr eaLnBrk="1" hangingPunct="1"/>
            <a:r>
              <a:rPr lang="en-US" smtClean="0"/>
              <a:t>Experience seizures, vision and hearing loss, intellectual disability, and paralysis</a:t>
            </a:r>
          </a:p>
          <a:p>
            <a:pPr eaLnBrk="1" hangingPunct="1"/>
            <a:r>
              <a:rPr lang="en-US" smtClean="0"/>
              <a:t>Usually only live into early childhood</a:t>
            </a:r>
          </a:p>
          <a:p>
            <a:pPr eaLnBrk="1" hangingPunct="1"/>
            <a:r>
              <a:rPr lang="en-US" smtClean="0"/>
              <a:t>Named after Warren Tay and Bernard Sachs</a:t>
            </a:r>
          </a:p>
          <a:p>
            <a:pPr eaLnBrk="1" hangingPunct="1"/>
            <a:r>
              <a:rPr lang="en-US" smtClean="0"/>
              <a:t>Rare, except common in Jewish heritage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Summary of Genetic Disorder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Chromosome 15- the genes that code for Hex-A, an enzyme</a:t>
            </a:r>
            <a:r>
              <a:rPr lang="en-US" u="sng" smtClean="0"/>
              <a:t>   </a:t>
            </a:r>
            <a:r>
              <a:rPr lang="en-US" smtClean="0"/>
              <a:t> 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 smtClean="0"/>
              <a:t>What chromosome is your disorder located 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http://gai.nci.nih.gov/images/snp/chr15.jpe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657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nature.com/nature/supplements/collections/humangenome/chromosomes/images/chrom_1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3352800"/>
            <a:ext cx="20288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atlasgeneticsoncology.org/Indexbychrom/Images/chr1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276600"/>
            <a:ext cx="981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This disease is </a:t>
            </a:r>
            <a:r>
              <a:rPr lang="en-US" dirty="0" err="1" smtClean="0"/>
              <a:t>autosomal</a:t>
            </a:r>
            <a:r>
              <a:rPr lang="en-US" dirty="0" smtClean="0"/>
              <a:t> recessive.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This means each copy of the gene in each cell will have mutations. 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Each of the parents have to carry the mutated gene for the child to have this disease.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carrier of this gene will show no symptoms.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/>
              <a:t>Tay</a:t>
            </a:r>
            <a:r>
              <a:rPr lang="en-US" dirty="0" smtClean="0"/>
              <a:t> Sachs disease is most common in people of eastern and central Europe, or of Jewish heritage.  Also in French-Canadian communities of Quebec, the Old Order Amish community in Pennsylvania, and the Cajun population of Louisiana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Mode of Inheritance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Alternate form of genes </a:t>
            </a:r>
          </a:p>
          <a:p>
            <a:pPr eaLnBrk="1" hangingPunct="1"/>
            <a:r>
              <a:rPr lang="en-US" smtClean="0"/>
              <a:t>Two alleles per gene, one from each parent</a:t>
            </a:r>
          </a:p>
          <a:p>
            <a:pPr eaLnBrk="1" hangingPunct="1"/>
            <a:r>
              <a:rPr lang="en-US" smtClean="0"/>
              <a:t>When alleles are different, the dominant allele will be expressed and recessive will be masked</a:t>
            </a:r>
          </a:p>
          <a:p>
            <a:pPr eaLnBrk="1" hangingPunct="1"/>
            <a:r>
              <a:rPr lang="en-US" smtClean="0"/>
              <a:t>X-linked: the gene causing the trait or disorder is on the x chromosome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Alleles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Punnett Square</a:t>
            </a:r>
            <a:endParaRPr lang="en-US" u="sng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295400" y="19812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95400" y="41148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46482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      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4838" y="5029200"/>
            <a:ext cx="4619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>
                <a:latin typeface="Lucida Sans Unicode" pitchFamily="34" charset="0"/>
              </a:rPr>
              <a:t>  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5105400"/>
            <a:ext cx="30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43000" y="16002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  T	      T               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38200" y="1981200"/>
            <a:ext cx="381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 t</a:t>
            </a: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t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668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Lucida Sans Unicode" pitchFamily="34" charset="0"/>
              </a:rPr>
              <a:t>      T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914400" y="4343400"/>
            <a:ext cx="30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T</a:t>
            </a: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t</a:t>
            </a:r>
          </a:p>
        </p:txBody>
      </p:sp>
      <p:sp>
        <p:nvSpPr>
          <p:cNvPr id="26655" name="TextBox 19"/>
          <p:cNvSpPr txBox="1">
            <a:spLocks noChangeArrowheads="1"/>
          </p:cNvSpPr>
          <p:nvPr/>
        </p:nvSpPr>
        <p:spPr bwMode="auto">
          <a:xfrm>
            <a:off x="3505200" y="20574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US">
              <a:latin typeface="Lucida Sans Unicode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81400" y="19050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Lucida Sans Unicode" pitchFamily="34" charset="0"/>
              </a:rPr>
              <a:t>letters on the outside of the Punnett Square represent the parent’s alleles (genes). The alleles on top are the father’s, on the side are the mother’s</a:t>
            </a:r>
          </a:p>
          <a:p>
            <a:endParaRPr lang="en-US" sz="2800">
              <a:latin typeface="Lucida Sans Unicode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Lucida Sans Unicode" pitchFamily="34" charset="0"/>
              </a:rPr>
              <a:t>Each punnett square shows the probability of one child having a certain trait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098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Lucida Sans Unicode" pitchFamily="34" charset="0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5" grpId="0"/>
      <p:bldP spid="16" grpId="0"/>
      <p:bldP spid="18" grpId="0"/>
      <p:bldP spid="1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Probability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pPr eaLnBrk="1" hangingPunct="1"/>
            <a:r>
              <a:rPr lang="en-US" sz="2300" smtClean="0"/>
              <a:t>Ratios: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2300" smtClean="0"/>
              <a:t>	</a:t>
            </a:r>
            <a:r>
              <a:rPr lang="en-US" sz="1400" smtClean="0"/>
              <a:t>- Homozygous Dominant: Heterozygous Dominant: Homozygous Recessive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-  1	:	2	:	1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   1TT	;	2Tt	;	1tt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endParaRPr lang="en-US" sz="1400" smtClean="0"/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en-US" sz="2300" smtClean="0"/>
              <a:t>Percentages:</a:t>
            </a:r>
          </a:p>
          <a:p>
            <a:pPr lvl="1" eaLnBrk="1" hangingPunct="1">
              <a:buClr>
                <a:schemeClr val="tx1"/>
              </a:buClr>
              <a:buFontTx/>
              <a:buChar char="-"/>
            </a:pPr>
            <a:r>
              <a:rPr lang="en-US" sz="1400" smtClean="0"/>
              <a:t>Homozygous Dominant: Heterozygous Dominant: Homozygous Recessive</a:t>
            </a:r>
          </a:p>
          <a:p>
            <a:pPr lvl="1" eaLnBrk="1" hangingPunct="1">
              <a:buClr>
                <a:schemeClr val="tx1"/>
              </a:buClr>
              <a:buFontTx/>
              <a:buChar char="-"/>
            </a:pPr>
            <a:endParaRPr lang="en-US" sz="1400" smtClean="0"/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z="2300" smtClean="0"/>
              <a:t>	</a:t>
            </a:r>
            <a:r>
              <a:rPr lang="en-US" sz="1600" smtClean="0"/>
              <a:t>- 25%       :      50%         :      25%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z="1600" smtClean="0"/>
              <a:t>	  25% TT   :	50% Tt	  :      25% tt</a:t>
            </a:r>
          </a:p>
        </p:txBody>
      </p:sp>
      <p:graphicFrame>
        <p:nvGraphicFramePr>
          <p:cNvPr id="46084" name="Group 4"/>
          <p:cNvGraphicFramePr>
            <a:graphicFrameLocks noGrp="1"/>
          </p:cNvGraphicFramePr>
          <p:nvPr>
            <p:ph sz="half" idx="2"/>
          </p:nvPr>
        </p:nvGraphicFramePr>
        <p:xfrm>
          <a:off x="5486400" y="24384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4953000" y="2971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5029200" y="4495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5943600" y="1981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467600" y="1981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/>
      <p:bldP spid="46096" grpId="0"/>
      <p:bldP spid="46097" grpId="0"/>
      <p:bldP spid="460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Explanation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What the letters mean: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 would represent the dominant allele that you don’t have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 would then represent the recessive allele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Phenotype: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TT= that you don’t have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Tt= that you don’t have Tay Sach’s but you are a crrier of 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tt= that you have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Genotype: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GG= Homozygous Dominant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Gg= Heterozygous Dominant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gg= Homozygous Recessive</a:t>
            </a:r>
          </a:p>
        </p:txBody>
      </p:sp>
      <p:graphicFrame>
        <p:nvGraphicFramePr>
          <p:cNvPr id="48132" name="Group 4"/>
          <p:cNvGraphicFramePr>
            <a:graphicFrameLocks noGrp="1"/>
          </p:cNvGraphicFramePr>
          <p:nvPr/>
        </p:nvGraphicFramePr>
        <p:xfrm>
          <a:off x="50292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44958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45720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5334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69342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3700" smtClean="0">
                <a:effectLst/>
              </a:rPr>
              <a:t>Genotype and Phenotype Probability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smtClean="0"/>
              <a:t>Phenotype: </a:t>
            </a:r>
            <a:r>
              <a:rPr lang="en-US" sz="1900" smtClean="0"/>
              <a:t>the appearance of an organism resulting from the interaction of the genotype and the environment.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Ratios~ 3 possibilities’ of not having Tay Sach’s: 1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75% possibilities’ of not having Tay Sach’s: 25% possibilities’ of having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2100" smtClean="0"/>
              <a:t>Genotype: </a:t>
            </a:r>
            <a:r>
              <a:rPr lang="en-US" sz="1900" smtClean="0"/>
              <a:t>A combination of alleles situated on corresponding chromosomes that determines a specific trait.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1TT:     2Tt:     1tt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Percentages~                            25% TT:   50% Tt:    25% tt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sz="1900" smtClean="0"/>
          </a:p>
        </p:txBody>
      </p:sp>
      <p:graphicFrame>
        <p:nvGraphicFramePr>
          <p:cNvPr id="50180" name="Group 4"/>
          <p:cNvGraphicFramePr>
            <a:graphicFrameLocks noGrp="1"/>
          </p:cNvGraphicFramePr>
          <p:nvPr/>
        </p:nvGraphicFramePr>
        <p:xfrm>
          <a:off x="56388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51054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51816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6096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76200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1" grpId="0"/>
      <p:bldP spid="50192" grpId="0"/>
      <p:bldP spid="50193" grpId="0"/>
      <p:bldP spid="5019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532</TotalTime>
  <Words>603</Words>
  <Application>Microsoft Office PowerPoint</Application>
  <PresentationFormat>On-screen Show (4:3)</PresentationFormat>
  <Paragraphs>167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8" baseType="lpstr">
      <vt:lpstr>Arial</vt:lpstr>
      <vt:lpstr>Lucida Sans Unicode</vt:lpstr>
      <vt:lpstr>Wingdings 3</vt:lpstr>
      <vt:lpstr>Verdana</vt:lpstr>
      <vt:lpstr>Wingdings 2</vt:lpstr>
      <vt:lpstr>Calibri</vt:lpstr>
      <vt:lpstr>Adobe Myungjo Std M</vt:lpstr>
      <vt:lpstr>Wingdings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Grace Groeger</cp:lastModifiedBy>
  <cp:revision>42</cp:revision>
  <dcterms:created xsi:type="dcterms:W3CDTF">2010-01-28T17:17:47Z</dcterms:created>
  <dcterms:modified xsi:type="dcterms:W3CDTF">2010-02-01T05:52:43Z</dcterms:modified>
</cp:coreProperties>
</file>