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6" r:id="rId1"/>
  </p:sldMasterIdLst>
  <p:notesMasterIdLst>
    <p:notesMasterId r:id="rId14"/>
  </p:notesMasterIdLst>
  <p:sldIdLst>
    <p:sldId id="256" r:id="rId2"/>
    <p:sldId id="257" r:id="rId3"/>
    <p:sldId id="258" r:id="rId4"/>
    <p:sldId id="259" r:id="rId5"/>
    <p:sldId id="260" r:id="rId6"/>
    <p:sldId id="261" r:id="rId7"/>
    <p:sldId id="268" r:id="rId8"/>
    <p:sldId id="269" r:id="rId9"/>
    <p:sldId id="270" r:id="rId10"/>
    <p:sldId id="271" r:id="rId11"/>
    <p:sldId id="266" r:id="rId12"/>
    <p:sldId id="267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858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E92D878-053E-4A4F-87A2-934E179667C6}" type="datetimeFigureOut">
              <a:rPr lang="en-US" smtClean="0"/>
              <a:pPr/>
              <a:t>1/31/2010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51D3F16-3165-4EED-BFD7-C7F3D91B386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260F549A-C242-45BA-A132-5CC9CF9898C6}" type="datetimeFigureOut">
              <a:rPr lang="en-US" smtClean="0"/>
              <a:pPr/>
              <a:t>1/31/2010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39011DD-494B-4E67-87F9-0BE13465FC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60F549A-C242-45BA-A132-5CC9CF9898C6}" type="datetimeFigureOut">
              <a:rPr lang="en-US" smtClean="0"/>
              <a:pPr/>
              <a:t>1/31/2010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39011DD-494B-4E67-87F9-0BE13465FC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60F549A-C242-45BA-A132-5CC9CF9898C6}" type="datetimeFigureOut">
              <a:rPr lang="en-US" smtClean="0"/>
              <a:pPr/>
              <a:t>1/31/2010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39011DD-494B-4E67-87F9-0BE13465FC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05C426-169C-483B-9C7F-CF9FBBA6B775}" type="datetimeFigureOut">
              <a:rPr lang="en-US"/>
              <a:pPr>
                <a:defRPr/>
              </a:pPr>
              <a:t>1/31/2010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637EDB-59CD-4719-82E2-D522D31522D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65D259-2BC5-4761-838A-AAE350112D30}" type="datetimeFigureOut">
              <a:rPr lang="en-US"/>
              <a:pPr>
                <a:defRPr/>
              </a:pPr>
              <a:t>1/31/2010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A3CD4D-7F18-45B7-BCAC-F564FF0DCAD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60F549A-C242-45BA-A132-5CC9CF9898C6}" type="datetimeFigureOut">
              <a:rPr lang="en-US" smtClean="0"/>
              <a:pPr/>
              <a:t>1/31/2010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39011DD-494B-4E67-87F9-0BE13465FC6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60F549A-C242-45BA-A132-5CC9CF9898C6}" type="datetimeFigureOut">
              <a:rPr lang="en-US" smtClean="0"/>
              <a:pPr/>
              <a:t>1/31/2010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39011DD-494B-4E67-87F9-0BE13465FC6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60F549A-C242-45BA-A132-5CC9CF9898C6}" type="datetimeFigureOut">
              <a:rPr lang="en-US" smtClean="0"/>
              <a:pPr/>
              <a:t>1/31/2010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39011DD-494B-4E67-87F9-0BE13465FC6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60F549A-C242-45BA-A132-5CC9CF9898C6}" type="datetimeFigureOut">
              <a:rPr lang="en-US" smtClean="0"/>
              <a:pPr/>
              <a:t>1/31/2010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39011DD-494B-4E67-87F9-0BE13465FC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60F549A-C242-45BA-A132-5CC9CF9898C6}" type="datetimeFigureOut">
              <a:rPr lang="en-US" smtClean="0"/>
              <a:pPr/>
              <a:t>1/31/2010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39011DD-494B-4E67-87F9-0BE13465FC6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60F549A-C242-45BA-A132-5CC9CF9898C6}" type="datetimeFigureOut">
              <a:rPr lang="en-US" smtClean="0"/>
              <a:pPr/>
              <a:t>1/31/2010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39011DD-494B-4E67-87F9-0BE13465FC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260F549A-C242-45BA-A132-5CC9CF9898C6}" type="datetimeFigureOut">
              <a:rPr lang="en-US" smtClean="0"/>
              <a:pPr/>
              <a:t>1/31/2010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39011DD-494B-4E67-87F9-0BE13465FC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260F549A-C242-45BA-A132-5CC9CF9898C6}" type="datetimeFigureOut">
              <a:rPr lang="en-US" smtClean="0"/>
              <a:pPr/>
              <a:t>1/31/2010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39011DD-494B-4E67-87F9-0BE13465FC6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5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260F549A-C242-45BA-A132-5CC9CF9898C6}" type="datetimeFigureOut">
              <a:rPr lang="en-US" smtClean="0"/>
              <a:pPr/>
              <a:t>1/31/2010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39011DD-494B-4E67-87F9-0BE13465FC6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  <p:sldLayoutId id="2147483828" r:id="rId12"/>
    <p:sldLayoutId id="2147483829" r:id="rId13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gai.nci.nih.gov/html-snp/chr15.gp.html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gif"/><Relationship Id="rId4" Type="http://schemas.openxmlformats.org/officeDocument/2006/relationships/image" Target="../media/image3.gi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533400"/>
            <a:ext cx="7772400" cy="1470025"/>
          </a:xfrm>
        </p:spPr>
        <p:txBody>
          <a:bodyPr/>
          <a:lstStyle/>
          <a:p>
            <a:r>
              <a:rPr lang="en-US" b="1" dirty="0" err="1" smtClean="0">
                <a:latin typeface="Adobe Myungjo Std M" pitchFamily="18" charset="-128"/>
                <a:ea typeface="Adobe Myungjo Std M" pitchFamily="18" charset="-128"/>
              </a:rPr>
              <a:t>Tay</a:t>
            </a:r>
            <a:r>
              <a:rPr lang="en-US" b="1" dirty="0" smtClean="0">
                <a:latin typeface="Adobe Myungjo Std M" pitchFamily="18" charset="-128"/>
                <a:ea typeface="Adobe Myungjo Std M" pitchFamily="18" charset="-128"/>
              </a:rPr>
              <a:t> </a:t>
            </a:r>
            <a:r>
              <a:rPr lang="en-US" b="1" dirty="0" err="1" smtClean="0">
                <a:latin typeface="Adobe Myungjo Std M" pitchFamily="18" charset="-128"/>
                <a:ea typeface="Adobe Myungjo Std M" pitchFamily="18" charset="-128"/>
              </a:rPr>
              <a:t>Sach's</a:t>
            </a:r>
            <a:r>
              <a:rPr lang="en-US" b="1" dirty="0" smtClean="0">
                <a:latin typeface="Adobe Myungjo Std M" pitchFamily="18" charset="-128"/>
                <a:ea typeface="Adobe Myungjo Std M" pitchFamily="18" charset="-128"/>
              </a:rPr>
              <a:t> Disease</a:t>
            </a:r>
            <a:endParaRPr lang="en-US" b="1" dirty="0">
              <a:latin typeface="Adobe Myungjo Std M" pitchFamily="18" charset="-128"/>
              <a:ea typeface="Adobe Myungjo Std M" pitchFamily="18" charset="-128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209800"/>
            <a:ext cx="6400800" cy="1752600"/>
          </a:xfrm>
        </p:spPr>
        <p:txBody>
          <a:bodyPr>
            <a:normAutofit lnSpcReduction="10000"/>
          </a:bodyPr>
          <a:lstStyle/>
          <a:p>
            <a:r>
              <a:rPr lang="en-US" dirty="0" smtClean="0">
                <a:solidFill>
                  <a:schemeClr val="tx1"/>
                </a:solidFill>
                <a:latin typeface="Adobe Myungjo Std M" pitchFamily="18" charset="-128"/>
                <a:ea typeface="Adobe Myungjo Std M" pitchFamily="18" charset="-128"/>
              </a:rPr>
              <a:t>Kristin </a:t>
            </a:r>
            <a:r>
              <a:rPr lang="en-US" dirty="0" err="1" smtClean="0">
                <a:solidFill>
                  <a:schemeClr val="tx1"/>
                </a:solidFill>
                <a:latin typeface="Adobe Myungjo Std M" pitchFamily="18" charset="-128"/>
                <a:ea typeface="Adobe Myungjo Std M" pitchFamily="18" charset="-128"/>
              </a:rPr>
              <a:t>Donadio</a:t>
            </a:r>
            <a:r>
              <a:rPr lang="en-US" dirty="0" smtClean="0">
                <a:solidFill>
                  <a:schemeClr val="tx1"/>
                </a:solidFill>
                <a:latin typeface="Adobe Myungjo Std M" pitchFamily="18" charset="-128"/>
                <a:ea typeface="Adobe Myungjo Std M" pitchFamily="18" charset="-128"/>
              </a:rPr>
              <a:t>, Grace </a:t>
            </a:r>
            <a:r>
              <a:rPr lang="en-US" dirty="0" err="1" smtClean="0">
                <a:solidFill>
                  <a:schemeClr val="tx1"/>
                </a:solidFill>
                <a:latin typeface="Adobe Myungjo Std M" pitchFamily="18" charset="-128"/>
                <a:ea typeface="Adobe Myungjo Std M" pitchFamily="18" charset="-128"/>
              </a:rPr>
              <a:t>Groeger</a:t>
            </a:r>
            <a:r>
              <a:rPr lang="en-US" dirty="0" smtClean="0">
                <a:solidFill>
                  <a:schemeClr val="tx1"/>
                </a:solidFill>
                <a:latin typeface="Adobe Myungjo Std M" pitchFamily="18" charset="-128"/>
                <a:ea typeface="Adobe Myungjo Std M" pitchFamily="18" charset="-128"/>
              </a:rPr>
              <a:t>, and Marie-Claire Langdon</a:t>
            </a:r>
          </a:p>
          <a:p>
            <a:r>
              <a:rPr lang="en-US" dirty="0" smtClean="0">
                <a:solidFill>
                  <a:schemeClr val="tx1"/>
                </a:solidFill>
                <a:latin typeface="Adobe Myungjo Std M" pitchFamily="18" charset="-128"/>
                <a:ea typeface="Adobe Myungjo Std M" pitchFamily="18" charset="-128"/>
              </a:rPr>
              <a:t>February 1</a:t>
            </a:r>
            <a:r>
              <a:rPr lang="en-US" baseline="30000" dirty="0" smtClean="0">
                <a:solidFill>
                  <a:schemeClr val="tx1"/>
                </a:solidFill>
                <a:latin typeface="Adobe Myungjo Std M" pitchFamily="18" charset="-128"/>
                <a:ea typeface="Adobe Myungjo Std M" pitchFamily="18" charset="-128"/>
              </a:rPr>
              <a:t>st</a:t>
            </a:r>
            <a:r>
              <a:rPr lang="en-US" dirty="0" smtClean="0">
                <a:solidFill>
                  <a:schemeClr val="tx1"/>
                </a:solidFill>
                <a:latin typeface="Adobe Myungjo Std M" pitchFamily="18" charset="-128"/>
                <a:ea typeface="Adobe Myungjo Std M" pitchFamily="18" charset="-128"/>
              </a:rPr>
              <a:t>, 2010</a:t>
            </a:r>
          </a:p>
          <a:p>
            <a:r>
              <a:rPr lang="en-US" dirty="0" smtClean="0">
                <a:solidFill>
                  <a:schemeClr val="tx1"/>
                </a:solidFill>
                <a:latin typeface="Adobe Myungjo Std M" pitchFamily="18" charset="-128"/>
                <a:ea typeface="Adobe Myungjo Std M" pitchFamily="18" charset="-128"/>
              </a:rPr>
              <a:t>Period 9/10 </a:t>
            </a:r>
            <a:endParaRPr lang="en-US" dirty="0">
              <a:solidFill>
                <a:schemeClr val="tx1"/>
              </a:solidFill>
              <a:latin typeface="Adobe Myungjo Std M" pitchFamily="18" charset="-128"/>
              <a:ea typeface="Adobe Myungjo Std M" pitchFamily="18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228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78" decel="50000" autoRev="1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Student Practice</a:t>
            </a:r>
          </a:p>
        </p:txBody>
      </p:sp>
      <p:sp>
        <p:nvSpPr>
          <p:cNvPr id="48150" name="Rectangle 22"/>
          <p:cNvSpPr>
            <a:spLocks noGrp="1"/>
          </p:cNvSpPr>
          <p:nvPr>
            <p:ph type="body" sz="half" idx="2"/>
          </p:nvPr>
        </p:nvSpPr>
        <p:spPr>
          <a:xfrm>
            <a:off x="6019800" y="2133600"/>
            <a:ext cx="2819400" cy="47244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2000" smtClean="0"/>
              <a:t>Genotype:</a:t>
            </a:r>
          </a:p>
          <a:p>
            <a:pPr lvl="1">
              <a:lnSpc>
                <a:spcPct val="80000"/>
              </a:lnSpc>
            </a:pPr>
            <a:r>
              <a:rPr lang="en-US" sz="1800" smtClean="0"/>
              <a:t>Ratio~ 2 possibilities’ of not having Tay Sach’s: 2 possibilities’ of having Tay Sach’s</a:t>
            </a:r>
          </a:p>
          <a:p>
            <a:pPr lvl="1">
              <a:lnSpc>
                <a:spcPct val="80000"/>
              </a:lnSpc>
            </a:pPr>
            <a:r>
              <a:rPr lang="en-US" sz="1800" smtClean="0"/>
              <a:t>Percentage~ 50% possibilities’ of not having Tay Sach’s: 50% possibilities’ of having Tay Sach’s</a:t>
            </a:r>
          </a:p>
          <a:p>
            <a:pPr lvl="1">
              <a:lnSpc>
                <a:spcPct val="80000"/>
              </a:lnSpc>
            </a:pPr>
            <a:endParaRPr lang="en-US" sz="1600" smtClean="0"/>
          </a:p>
          <a:p>
            <a:pPr>
              <a:lnSpc>
                <a:spcPct val="80000"/>
              </a:lnSpc>
            </a:pPr>
            <a:r>
              <a:rPr lang="en-US" sz="2000" smtClean="0"/>
              <a:t>Phenotype:</a:t>
            </a:r>
          </a:p>
          <a:p>
            <a:pPr lvl="1">
              <a:lnSpc>
                <a:spcPct val="80000"/>
              </a:lnSpc>
            </a:pPr>
            <a:r>
              <a:rPr lang="en-US" sz="1800" smtClean="0"/>
              <a:t>Ratio~  2Tt: 2tt</a:t>
            </a:r>
          </a:p>
          <a:p>
            <a:pPr lvl="1">
              <a:lnSpc>
                <a:spcPct val="80000"/>
              </a:lnSpc>
            </a:pPr>
            <a:r>
              <a:rPr lang="en-US" sz="1800" smtClean="0"/>
              <a:t>Percentage~ </a:t>
            </a:r>
          </a:p>
          <a:p>
            <a:pPr lvl="1">
              <a:lnSpc>
                <a:spcPct val="80000"/>
              </a:lnSpc>
              <a:buFont typeface="Arial" charset="0"/>
              <a:buNone/>
            </a:pPr>
            <a:r>
              <a:rPr lang="en-US" sz="1800" smtClean="0"/>
              <a:t>	50% Tt: 50% tt</a:t>
            </a:r>
          </a:p>
        </p:txBody>
      </p:sp>
      <p:graphicFrame>
        <p:nvGraphicFramePr>
          <p:cNvPr id="48162" name="Group 34"/>
          <p:cNvGraphicFramePr>
            <a:graphicFrameLocks noGrp="1"/>
          </p:cNvGraphicFramePr>
          <p:nvPr>
            <p:ph sz="half" idx="1"/>
          </p:nvPr>
        </p:nvGraphicFramePr>
        <p:xfrm>
          <a:off x="1752600" y="2514600"/>
          <a:ext cx="3733800" cy="3535363"/>
        </p:xfrm>
        <a:graphic>
          <a:graphicData uri="http://schemas.openxmlformats.org/drawingml/2006/table">
            <a:tbl>
              <a:tblPr/>
              <a:tblGrid>
                <a:gridCol w="1866900"/>
                <a:gridCol w="1866900"/>
              </a:tblGrid>
              <a:tr h="18065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Tt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tt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7287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Tt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tt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8164" name="WordArt 36"/>
          <p:cNvSpPr>
            <a:spLocks noChangeArrowheads="1" noChangeShapeType="1" noTextEdit="1"/>
          </p:cNvSpPr>
          <p:nvPr/>
        </p:nvSpPr>
        <p:spPr bwMode="auto">
          <a:xfrm rot="5400000">
            <a:off x="-1066800" y="4191000"/>
            <a:ext cx="3048000" cy="304800"/>
          </a:xfrm>
          <a:prstGeom prst="rect">
            <a:avLst/>
          </a:prstGeom>
        </p:spPr>
        <p:txBody>
          <a:bodyPr vert="wordArtVert"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auto"/>
            <a:r>
              <a:rPr lang="en-US" sz="20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Arial Black"/>
              </a:rPr>
              <a:t>Mother's Genes</a:t>
            </a:r>
          </a:p>
        </p:txBody>
      </p:sp>
      <p:sp>
        <p:nvSpPr>
          <p:cNvPr id="48165" name="Text Box 37"/>
          <p:cNvSpPr txBox="1">
            <a:spLocks noChangeArrowheads="1"/>
          </p:cNvSpPr>
          <p:nvPr/>
        </p:nvSpPr>
        <p:spPr bwMode="auto">
          <a:xfrm>
            <a:off x="1143000" y="3352800"/>
            <a:ext cx="533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/>
              <a:t>t</a:t>
            </a:r>
          </a:p>
        </p:txBody>
      </p:sp>
      <p:sp>
        <p:nvSpPr>
          <p:cNvPr id="48166" name="Text Box 38"/>
          <p:cNvSpPr txBox="1">
            <a:spLocks noChangeArrowheads="1"/>
          </p:cNvSpPr>
          <p:nvPr/>
        </p:nvSpPr>
        <p:spPr bwMode="auto">
          <a:xfrm>
            <a:off x="1279525" y="4989513"/>
            <a:ext cx="2476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t</a:t>
            </a:r>
          </a:p>
        </p:txBody>
      </p:sp>
      <p:sp>
        <p:nvSpPr>
          <p:cNvPr id="48167" name="WordArt 39"/>
          <p:cNvSpPr>
            <a:spLocks noChangeArrowheads="1" noChangeShapeType="1" noTextEdit="1"/>
          </p:cNvSpPr>
          <p:nvPr/>
        </p:nvSpPr>
        <p:spPr bwMode="auto">
          <a:xfrm>
            <a:off x="2438400" y="1295400"/>
            <a:ext cx="2590800" cy="708025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55556"/>
              </a:avLst>
            </a:prstTxWarp>
          </a:bodyPr>
          <a:lstStyle/>
          <a:p>
            <a:pPr algn="ctr"/>
            <a:r>
              <a:rPr lang="en-US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Arial Black"/>
              </a:rPr>
              <a:t>Father's Genes</a:t>
            </a:r>
          </a:p>
        </p:txBody>
      </p:sp>
      <p:sp>
        <p:nvSpPr>
          <p:cNvPr id="48168" name="Text Box 40"/>
          <p:cNvSpPr txBox="1">
            <a:spLocks noChangeArrowheads="1"/>
          </p:cNvSpPr>
          <p:nvPr/>
        </p:nvSpPr>
        <p:spPr bwMode="auto">
          <a:xfrm>
            <a:off x="2438400" y="2133600"/>
            <a:ext cx="3238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T</a:t>
            </a:r>
          </a:p>
        </p:txBody>
      </p:sp>
      <p:sp>
        <p:nvSpPr>
          <p:cNvPr id="48169" name="Text Box 41"/>
          <p:cNvSpPr txBox="1">
            <a:spLocks noChangeArrowheads="1"/>
          </p:cNvSpPr>
          <p:nvPr/>
        </p:nvSpPr>
        <p:spPr bwMode="auto">
          <a:xfrm>
            <a:off x="4495800" y="2057400"/>
            <a:ext cx="2476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u="sng" dirty="0" smtClean="0"/>
              <a:t>Pedigree</a:t>
            </a:r>
            <a:endParaRPr lang="en-US" u="sng" dirty="0"/>
          </a:p>
        </p:txBody>
      </p:sp>
      <p:sp>
        <p:nvSpPr>
          <p:cNvPr id="6" name="Oval 5"/>
          <p:cNvSpPr/>
          <p:nvPr/>
        </p:nvSpPr>
        <p:spPr>
          <a:xfrm>
            <a:off x="3429000" y="1371600"/>
            <a:ext cx="762000" cy="762000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4648200" y="1371600"/>
            <a:ext cx="609600" cy="762000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Connector 10"/>
          <p:cNvCxnSpPr>
            <a:stCxn id="6" idx="6"/>
            <a:endCxn id="7" idx="1"/>
          </p:cNvCxnSpPr>
          <p:nvPr/>
        </p:nvCxnSpPr>
        <p:spPr>
          <a:xfrm>
            <a:off x="4191000" y="1752600"/>
            <a:ext cx="45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/>
        </p:nvSpPr>
        <p:spPr>
          <a:xfrm>
            <a:off x="5486400" y="2895600"/>
            <a:ext cx="762000" cy="762000"/>
          </a:xfrm>
          <a:prstGeom prst="ellipse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2819400" y="2895600"/>
            <a:ext cx="609600" cy="762000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4114800" y="2895600"/>
            <a:ext cx="609600" cy="762000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6477000" y="2895600"/>
            <a:ext cx="609600" cy="762000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Oval 21"/>
          <p:cNvSpPr/>
          <p:nvPr/>
        </p:nvSpPr>
        <p:spPr>
          <a:xfrm>
            <a:off x="1828800" y="2895600"/>
            <a:ext cx="762000" cy="762000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8" name="Straight Connector 27"/>
          <p:cNvCxnSpPr/>
          <p:nvPr/>
        </p:nvCxnSpPr>
        <p:spPr>
          <a:xfrm>
            <a:off x="3124200" y="2667000"/>
            <a:ext cx="2743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>
            <a:endCxn id="18" idx="0"/>
          </p:cNvCxnSpPr>
          <p:nvPr/>
        </p:nvCxnSpPr>
        <p:spPr>
          <a:xfrm rot="5400000">
            <a:off x="3009900" y="2781300"/>
            <a:ext cx="2286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>
            <a:endCxn id="17" idx="0"/>
          </p:cNvCxnSpPr>
          <p:nvPr/>
        </p:nvCxnSpPr>
        <p:spPr>
          <a:xfrm rot="5400000">
            <a:off x="5753100" y="2781300"/>
            <a:ext cx="2286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>
            <a:endCxn id="19" idx="0"/>
          </p:cNvCxnSpPr>
          <p:nvPr/>
        </p:nvCxnSpPr>
        <p:spPr>
          <a:xfrm rot="5400000">
            <a:off x="4305300" y="2781300"/>
            <a:ext cx="2286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>
          <a:xfrm rot="5400000">
            <a:off x="3962400" y="2209800"/>
            <a:ext cx="9144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>
            <a:stCxn id="18" idx="1"/>
            <a:endCxn id="22" idx="6"/>
          </p:cNvCxnSpPr>
          <p:nvPr/>
        </p:nvCxnSpPr>
        <p:spPr>
          <a:xfrm rot="10800000">
            <a:off x="2590800" y="3276600"/>
            <a:ext cx="2286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>
            <a:stCxn id="17" idx="6"/>
            <a:endCxn id="21" idx="1"/>
          </p:cNvCxnSpPr>
          <p:nvPr/>
        </p:nvCxnSpPr>
        <p:spPr>
          <a:xfrm>
            <a:off x="6248400" y="3276600"/>
            <a:ext cx="2286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Rectangle 43"/>
          <p:cNvSpPr/>
          <p:nvPr/>
        </p:nvSpPr>
        <p:spPr>
          <a:xfrm>
            <a:off x="2362200" y="4191000"/>
            <a:ext cx="609600" cy="762000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Oval 44"/>
          <p:cNvSpPr/>
          <p:nvPr/>
        </p:nvSpPr>
        <p:spPr>
          <a:xfrm>
            <a:off x="5943600" y="4191000"/>
            <a:ext cx="762000" cy="762000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Oval 45"/>
          <p:cNvSpPr/>
          <p:nvPr/>
        </p:nvSpPr>
        <p:spPr>
          <a:xfrm>
            <a:off x="4800600" y="4191000"/>
            <a:ext cx="762000" cy="762000"/>
          </a:xfrm>
          <a:prstGeom prst="ellipse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Rectangle 47"/>
          <p:cNvSpPr/>
          <p:nvPr/>
        </p:nvSpPr>
        <p:spPr>
          <a:xfrm>
            <a:off x="7239000" y="4191000"/>
            <a:ext cx="609600" cy="762000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0" name="Straight Connector 49"/>
          <p:cNvCxnSpPr/>
          <p:nvPr/>
        </p:nvCxnSpPr>
        <p:spPr>
          <a:xfrm>
            <a:off x="5181600" y="3962400"/>
            <a:ext cx="2362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/>
          <p:cNvCxnSpPr>
            <a:endCxn id="46" idx="0"/>
          </p:cNvCxnSpPr>
          <p:nvPr/>
        </p:nvCxnSpPr>
        <p:spPr>
          <a:xfrm rot="5400000">
            <a:off x="5067300" y="4076700"/>
            <a:ext cx="2286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/>
          <p:cNvCxnSpPr>
            <a:endCxn id="45" idx="0"/>
          </p:cNvCxnSpPr>
          <p:nvPr/>
        </p:nvCxnSpPr>
        <p:spPr>
          <a:xfrm rot="5400000">
            <a:off x="6210300" y="4076700"/>
            <a:ext cx="2286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/>
          <p:cNvCxnSpPr>
            <a:endCxn id="48" idx="0"/>
          </p:cNvCxnSpPr>
          <p:nvPr/>
        </p:nvCxnSpPr>
        <p:spPr>
          <a:xfrm rot="5400000">
            <a:off x="7429500" y="4076700"/>
            <a:ext cx="2286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/>
          <p:cNvCxnSpPr/>
          <p:nvPr/>
        </p:nvCxnSpPr>
        <p:spPr>
          <a:xfrm rot="5400000">
            <a:off x="5981700" y="3619500"/>
            <a:ext cx="6858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/>
          <p:cNvCxnSpPr>
            <a:endCxn id="44" idx="0"/>
          </p:cNvCxnSpPr>
          <p:nvPr/>
        </p:nvCxnSpPr>
        <p:spPr>
          <a:xfrm rot="5400000">
            <a:off x="2209800" y="3733800"/>
            <a:ext cx="9144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TextBox 75"/>
          <p:cNvSpPr txBox="1"/>
          <p:nvPr/>
        </p:nvSpPr>
        <p:spPr>
          <a:xfrm>
            <a:off x="1066800" y="5486400"/>
            <a:ext cx="7315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400" dirty="0" smtClean="0"/>
              <a:t>White: the person does not have the </a:t>
            </a:r>
            <a:r>
              <a:rPr lang="en-US" sz="2400" dirty="0" err="1" smtClean="0"/>
              <a:t>Tay</a:t>
            </a:r>
            <a:r>
              <a:rPr lang="en-US" sz="2400" dirty="0" smtClean="0"/>
              <a:t> Sachs gene or is only a carrier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Blue: the person has both </a:t>
            </a:r>
            <a:r>
              <a:rPr lang="en-US" sz="2400" dirty="0" err="1" smtClean="0"/>
              <a:t>Tay</a:t>
            </a:r>
            <a:r>
              <a:rPr lang="en-US" sz="2400" dirty="0" smtClean="0"/>
              <a:t> Sachs genes</a:t>
            </a:r>
            <a:endParaRPr lang="en-US" sz="2400" dirty="0"/>
          </a:p>
        </p:txBody>
      </p:sp>
      <p:sp>
        <p:nvSpPr>
          <p:cNvPr id="77" name="TextBox 76"/>
          <p:cNvSpPr txBox="1"/>
          <p:nvPr/>
        </p:nvSpPr>
        <p:spPr>
          <a:xfrm>
            <a:off x="3429000" y="2133600"/>
            <a:ext cx="838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Sally</a:t>
            </a:r>
            <a:endParaRPr lang="en-US" sz="1600" dirty="0"/>
          </a:p>
        </p:txBody>
      </p:sp>
      <p:sp>
        <p:nvSpPr>
          <p:cNvPr id="78" name="TextBox 77"/>
          <p:cNvSpPr txBox="1"/>
          <p:nvPr/>
        </p:nvSpPr>
        <p:spPr>
          <a:xfrm>
            <a:off x="4648200" y="2133600"/>
            <a:ext cx="609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Paul</a:t>
            </a:r>
            <a:endParaRPr lang="en-US" sz="1600" dirty="0"/>
          </a:p>
        </p:txBody>
      </p:sp>
      <p:sp>
        <p:nvSpPr>
          <p:cNvPr id="79" name="TextBox 78"/>
          <p:cNvSpPr txBox="1"/>
          <p:nvPr/>
        </p:nvSpPr>
        <p:spPr>
          <a:xfrm>
            <a:off x="1828800" y="3657600"/>
            <a:ext cx="838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Sue</a:t>
            </a:r>
            <a:endParaRPr lang="en-US" sz="1600" dirty="0"/>
          </a:p>
        </p:txBody>
      </p:sp>
      <p:sp>
        <p:nvSpPr>
          <p:cNvPr id="80" name="TextBox 79"/>
          <p:cNvSpPr txBox="1"/>
          <p:nvPr/>
        </p:nvSpPr>
        <p:spPr>
          <a:xfrm>
            <a:off x="2743200" y="3657600"/>
            <a:ext cx="838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Paul Jr.</a:t>
            </a:r>
            <a:endParaRPr lang="en-US" sz="1600" dirty="0"/>
          </a:p>
        </p:txBody>
      </p:sp>
      <p:sp>
        <p:nvSpPr>
          <p:cNvPr id="81" name="TextBox 80"/>
          <p:cNvSpPr txBox="1"/>
          <p:nvPr/>
        </p:nvSpPr>
        <p:spPr>
          <a:xfrm>
            <a:off x="4114800" y="3657600"/>
            <a:ext cx="685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Peter</a:t>
            </a:r>
            <a:endParaRPr lang="en-US" sz="1600" dirty="0"/>
          </a:p>
        </p:txBody>
      </p:sp>
      <p:sp>
        <p:nvSpPr>
          <p:cNvPr id="82" name="TextBox 81"/>
          <p:cNvSpPr txBox="1"/>
          <p:nvPr/>
        </p:nvSpPr>
        <p:spPr>
          <a:xfrm>
            <a:off x="5486400" y="3657600"/>
            <a:ext cx="838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Sandy</a:t>
            </a:r>
            <a:endParaRPr lang="en-US" sz="1600" dirty="0"/>
          </a:p>
        </p:txBody>
      </p:sp>
      <p:sp>
        <p:nvSpPr>
          <p:cNvPr id="83" name="TextBox 82"/>
          <p:cNvSpPr txBox="1"/>
          <p:nvPr/>
        </p:nvSpPr>
        <p:spPr>
          <a:xfrm>
            <a:off x="6400800" y="3657600"/>
            <a:ext cx="838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Roger</a:t>
            </a:r>
            <a:endParaRPr lang="en-US" sz="1600" dirty="0"/>
          </a:p>
        </p:txBody>
      </p:sp>
      <p:sp>
        <p:nvSpPr>
          <p:cNvPr id="84" name="TextBox 83"/>
          <p:cNvSpPr txBox="1"/>
          <p:nvPr/>
        </p:nvSpPr>
        <p:spPr>
          <a:xfrm>
            <a:off x="2286000" y="4953000"/>
            <a:ext cx="838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Peter Jr.</a:t>
            </a:r>
            <a:endParaRPr lang="en-US" sz="1600" dirty="0"/>
          </a:p>
        </p:txBody>
      </p:sp>
      <p:sp>
        <p:nvSpPr>
          <p:cNvPr id="85" name="TextBox 84"/>
          <p:cNvSpPr txBox="1"/>
          <p:nvPr/>
        </p:nvSpPr>
        <p:spPr>
          <a:xfrm>
            <a:off x="4953000" y="4953000"/>
            <a:ext cx="838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Sally</a:t>
            </a:r>
            <a:endParaRPr lang="en-US" sz="1600" dirty="0"/>
          </a:p>
        </p:txBody>
      </p:sp>
      <p:sp>
        <p:nvSpPr>
          <p:cNvPr id="86" name="TextBox 85"/>
          <p:cNvSpPr txBox="1"/>
          <p:nvPr/>
        </p:nvSpPr>
        <p:spPr>
          <a:xfrm>
            <a:off x="5943600" y="4953000"/>
            <a:ext cx="838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Sue</a:t>
            </a:r>
            <a:endParaRPr lang="en-US" sz="1600" dirty="0"/>
          </a:p>
        </p:txBody>
      </p:sp>
      <p:sp>
        <p:nvSpPr>
          <p:cNvPr id="87" name="TextBox 86"/>
          <p:cNvSpPr txBox="1"/>
          <p:nvPr/>
        </p:nvSpPr>
        <p:spPr>
          <a:xfrm>
            <a:off x="7162800" y="4953000"/>
            <a:ext cx="914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Roger Jr.</a:t>
            </a:r>
            <a:endParaRPr lang="en-US" sz="1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1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3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7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9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3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5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9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1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5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7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0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1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3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7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9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0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1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2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3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5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6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7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8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9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1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2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3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4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5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7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8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9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0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1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3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4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5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6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7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9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0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1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2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3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5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6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7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8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9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1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2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3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4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5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7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8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9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0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1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3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4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5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6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7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9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0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1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2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3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5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6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7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8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9" fill="hold">
                      <p:stCondLst>
                        <p:cond delay="indefinite"/>
                      </p:stCondLst>
                      <p:childTnLst>
                        <p:par>
                          <p:cTn id="230" fill="hold">
                            <p:stCondLst>
                              <p:cond delay="0"/>
                            </p:stCondLst>
                            <p:childTnLst>
                              <p:par>
                                <p:cTn id="231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3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3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35" dur="1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 animBg="1"/>
      <p:bldP spid="7" grpId="0" animBg="1"/>
      <p:bldP spid="17" grpId="0" animBg="1"/>
      <p:bldP spid="18" grpId="0" animBg="1"/>
      <p:bldP spid="19" grpId="0" animBg="1"/>
      <p:bldP spid="21" grpId="0" animBg="1"/>
      <p:bldP spid="22" grpId="0" animBg="1"/>
      <p:bldP spid="44" grpId="0" animBg="1"/>
      <p:bldP spid="45" grpId="0" animBg="1"/>
      <p:bldP spid="46" grpId="0" animBg="1"/>
      <p:bldP spid="48" grpId="0" animBg="1"/>
      <p:bldP spid="76" grpId="0"/>
      <p:bldP spid="77" grpId="0"/>
      <p:bldP spid="78" grpId="0"/>
      <p:bldP spid="79" grpId="0"/>
      <p:bldP spid="80" grpId="0"/>
      <p:bldP spid="81" grpId="0"/>
      <p:bldP spid="82" grpId="0"/>
      <p:bldP spid="83" grpId="0"/>
      <p:bldP spid="84" grpId="0"/>
      <p:bldP spid="85" grpId="0"/>
      <p:bldP spid="86" grpId="0"/>
      <p:bldP spid="8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Rectangle 51"/>
          <p:cNvSpPr/>
          <p:nvPr/>
        </p:nvSpPr>
        <p:spPr>
          <a:xfrm>
            <a:off x="5562600" y="1066800"/>
            <a:ext cx="3352800" cy="2819400"/>
          </a:xfrm>
          <a:prstGeom prst="rect">
            <a:avLst/>
          </a:prstGeom>
          <a:solidFill>
            <a:srgbClr val="00B0F0"/>
          </a:solidFill>
          <a:ln>
            <a:noFill/>
          </a:ln>
          <a:effectLst>
            <a:glow rad="228600">
              <a:schemeClr val="accent4">
                <a:satMod val="175000"/>
                <a:alpha val="40000"/>
              </a:schemeClr>
            </a:glow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TextBox 49"/>
          <p:cNvSpPr txBox="1"/>
          <p:nvPr/>
        </p:nvSpPr>
        <p:spPr>
          <a:xfrm>
            <a:off x="5562600" y="1066800"/>
            <a:ext cx="3048000" cy="2000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u="sng" dirty="0" smtClean="0">
                <a:solidFill>
                  <a:schemeClr val="bg1"/>
                </a:solidFill>
              </a:rPr>
              <a:t>Key:</a:t>
            </a:r>
            <a:r>
              <a:rPr lang="en-US" sz="2000" dirty="0" smtClean="0">
                <a:solidFill>
                  <a:schemeClr val="bg1"/>
                </a:solidFill>
              </a:rPr>
              <a:t> </a:t>
            </a:r>
          </a:p>
          <a:p>
            <a:r>
              <a:rPr lang="en-US" sz="2000" dirty="0" smtClean="0">
                <a:solidFill>
                  <a:schemeClr val="bg1"/>
                </a:solidFill>
              </a:rPr>
              <a:t>Circle=</a:t>
            </a:r>
          </a:p>
          <a:p>
            <a:r>
              <a:rPr lang="en-US" sz="2000" dirty="0" smtClean="0">
                <a:solidFill>
                  <a:schemeClr val="bg1"/>
                </a:solidFill>
              </a:rPr>
              <a:t>Rectangle=</a:t>
            </a:r>
          </a:p>
          <a:p>
            <a:r>
              <a:rPr lang="en-US" sz="2000" dirty="0" smtClean="0">
                <a:solidFill>
                  <a:schemeClr val="bg1"/>
                </a:solidFill>
              </a:rPr>
              <a:t>Shaded=</a:t>
            </a:r>
          </a:p>
          <a:p>
            <a:endParaRPr lang="en-US" sz="2000" dirty="0" smtClean="0">
              <a:solidFill>
                <a:schemeClr val="bg1"/>
              </a:solidFill>
            </a:endParaRPr>
          </a:p>
          <a:p>
            <a:r>
              <a:rPr lang="en-US" sz="2000" dirty="0" smtClean="0">
                <a:solidFill>
                  <a:schemeClr val="bg1"/>
                </a:solidFill>
              </a:rPr>
              <a:t>Not shaded=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 dirty="0" smtClean="0"/>
              <a:t>Practice Pedigree</a:t>
            </a:r>
            <a:endParaRPr lang="en-US" u="sng" dirty="0"/>
          </a:p>
        </p:txBody>
      </p:sp>
      <p:sp>
        <p:nvSpPr>
          <p:cNvPr id="5" name="Oval 4"/>
          <p:cNvSpPr/>
          <p:nvPr/>
        </p:nvSpPr>
        <p:spPr>
          <a:xfrm>
            <a:off x="1828800" y="1524000"/>
            <a:ext cx="762000" cy="762000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6" name="Oval 5"/>
          <p:cNvSpPr/>
          <p:nvPr/>
        </p:nvSpPr>
        <p:spPr>
          <a:xfrm>
            <a:off x="1143000" y="2895600"/>
            <a:ext cx="762000" cy="762000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895600" y="1524000"/>
            <a:ext cx="609600" cy="762000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2438400" y="2819400"/>
            <a:ext cx="609600" cy="762000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3657600" y="2819400"/>
            <a:ext cx="609600" cy="762000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228600" y="2895600"/>
            <a:ext cx="609600" cy="762000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4572000" y="2819400"/>
            <a:ext cx="762000" cy="762000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12" name="Oval 11"/>
          <p:cNvSpPr/>
          <p:nvPr/>
        </p:nvSpPr>
        <p:spPr>
          <a:xfrm>
            <a:off x="609600" y="4191000"/>
            <a:ext cx="762000" cy="762000"/>
          </a:xfrm>
          <a:prstGeom prst="ellipse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3581400" y="4191000"/>
            <a:ext cx="609600" cy="762000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4800600" y="4191000"/>
            <a:ext cx="609600" cy="762000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cxnSp>
        <p:nvCxnSpPr>
          <p:cNvPr id="16" name="Straight Connector 15"/>
          <p:cNvCxnSpPr>
            <a:stCxn id="5" idx="6"/>
            <a:endCxn id="7" idx="1"/>
          </p:cNvCxnSpPr>
          <p:nvPr/>
        </p:nvCxnSpPr>
        <p:spPr>
          <a:xfrm>
            <a:off x="2590800" y="1905000"/>
            <a:ext cx="3048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>
            <a:stCxn id="6" idx="0"/>
          </p:cNvCxnSpPr>
          <p:nvPr/>
        </p:nvCxnSpPr>
        <p:spPr>
          <a:xfrm rot="5400000" flipH="1" flipV="1">
            <a:off x="1333500" y="2705100"/>
            <a:ext cx="381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1524000" y="2514600"/>
            <a:ext cx="24384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>
            <a:stCxn id="9" idx="0"/>
          </p:cNvCxnSpPr>
          <p:nvPr/>
        </p:nvCxnSpPr>
        <p:spPr>
          <a:xfrm rot="5400000" flipH="1" flipV="1">
            <a:off x="3810000" y="2667000"/>
            <a:ext cx="3048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>
            <a:endCxn id="8" idx="0"/>
          </p:cNvCxnSpPr>
          <p:nvPr/>
        </p:nvCxnSpPr>
        <p:spPr>
          <a:xfrm rot="5400000">
            <a:off x="2590800" y="2667000"/>
            <a:ext cx="3048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/>
        </p:nvCxnSpPr>
        <p:spPr>
          <a:xfrm rot="5400000">
            <a:off x="2438400" y="2209800"/>
            <a:ext cx="6096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>
            <a:stCxn id="10" idx="3"/>
            <a:endCxn id="6" idx="2"/>
          </p:cNvCxnSpPr>
          <p:nvPr/>
        </p:nvCxnSpPr>
        <p:spPr>
          <a:xfrm>
            <a:off x="838200" y="3276600"/>
            <a:ext cx="3048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>
            <a:stCxn id="9" idx="3"/>
            <a:endCxn id="11" idx="2"/>
          </p:cNvCxnSpPr>
          <p:nvPr/>
        </p:nvCxnSpPr>
        <p:spPr>
          <a:xfrm>
            <a:off x="4267200" y="3200400"/>
            <a:ext cx="3048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>
            <a:endCxn id="12" idx="0"/>
          </p:cNvCxnSpPr>
          <p:nvPr/>
        </p:nvCxnSpPr>
        <p:spPr>
          <a:xfrm rot="5400000">
            <a:off x="533400" y="3733800"/>
            <a:ext cx="9144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/>
          <p:nvPr/>
        </p:nvCxnSpPr>
        <p:spPr>
          <a:xfrm>
            <a:off x="3886200" y="3886200"/>
            <a:ext cx="1219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>
            <a:endCxn id="13" idx="0"/>
          </p:cNvCxnSpPr>
          <p:nvPr/>
        </p:nvCxnSpPr>
        <p:spPr>
          <a:xfrm rot="5400000">
            <a:off x="3733800" y="4038600"/>
            <a:ext cx="3048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>
            <a:endCxn id="14" idx="0"/>
          </p:cNvCxnSpPr>
          <p:nvPr/>
        </p:nvCxnSpPr>
        <p:spPr>
          <a:xfrm rot="5400000">
            <a:off x="4953000" y="4038600"/>
            <a:ext cx="3048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/>
          <p:cNvCxnSpPr/>
          <p:nvPr/>
        </p:nvCxnSpPr>
        <p:spPr>
          <a:xfrm rot="5400000">
            <a:off x="4076700" y="3543300"/>
            <a:ext cx="6858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TextBox 52"/>
          <p:cNvSpPr txBox="1"/>
          <p:nvPr/>
        </p:nvSpPr>
        <p:spPr>
          <a:xfrm>
            <a:off x="0" y="5105400"/>
            <a:ext cx="92964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US" sz="1600" dirty="0" smtClean="0"/>
              <a:t>How many people DO have </a:t>
            </a:r>
            <a:r>
              <a:rPr lang="en-US" sz="1600" dirty="0" err="1" smtClean="0"/>
              <a:t>Tay</a:t>
            </a:r>
            <a:r>
              <a:rPr lang="en-US" sz="1600" dirty="0" smtClean="0"/>
              <a:t> Sachs? How do you know? </a:t>
            </a:r>
          </a:p>
          <a:p>
            <a:pPr marL="800100" lvl="1" indent="-342900"/>
            <a:r>
              <a:rPr lang="en-US" sz="1600" dirty="0" smtClean="0"/>
              <a:t>4 people have the disease. The shapes that are blue indicate affected people.</a:t>
            </a:r>
          </a:p>
          <a:p>
            <a:pPr marL="342900" indent="-342900">
              <a:buAutoNum type="arabicPeriod"/>
            </a:pPr>
            <a:r>
              <a:rPr lang="en-US" sz="1600" dirty="0" smtClean="0"/>
              <a:t>Which generation has the most affected people?    </a:t>
            </a:r>
          </a:p>
          <a:p>
            <a:pPr marL="800100" lvl="1" indent="-342900"/>
            <a:r>
              <a:rPr lang="en-US" sz="1600" dirty="0" smtClean="0"/>
              <a:t>The 3</a:t>
            </a:r>
            <a:r>
              <a:rPr lang="en-US" sz="1600" baseline="30000" dirty="0" smtClean="0"/>
              <a:t>rd</a:t>
            </a:r>
            <a:r>
              <a:rPr lang="en-US" sz="1600" dirty="0" smtClean="0"/>
              <a:t> generation </a:t>
            </a:r>
          </a:p>
          <a:p>
            <a:pPr marL="342900" indent="-342900">
              <a:buAutoNum type="arabicPeriod"/>
            </a:pPr>
            <a:r>
              <a:rPr lang="en-US" sz="1600" dirty="0" smtClean="0"/>
              <a:t>If Jenny and Johnny had a child, what is the probability of their child to have </a:t>
            </a:r>
            <a:r>
              <a:rPr lang="en-US" sz="1600" dirty="0" err="1" smtClean="0"/>
              <a:t>Tay</a:t>
            </a:r>
            <a:r>
              <a:rPr lang="en-US" sz="1600" dirty="0" smtClean="0"/>
              <a:t> Sachs?</a:t>
            </a:r>
          </a:p>
          <a:p>
            <a:pPr marL="800100" lvl="1" indent="-342900"/>
            <a:r>
              <a:rPr lang="en-US" sz="1600" dirty="0" smtClean="0"/>
              <a:t>Their child has a </a:t>
            </a:r>
            <a:r>
              <a:rPr lang="en-US" sz="1600" b="1" dirty="0" smtClean="0">
                <a:solidFill>
                  <a:srgbClr val="FFFF00"/>
                </a:solidFill>
              </a:rPr>
              <a:t>100% </a:t>
            </a:r>
            <a:r>
              <a:rPr lang="en-US" sz="1600" dirty="0" smtClean="0"/>
              <a:t>chance of having the disease</a:t>
            </a:r>
            <a:endParaRPr lang="en-US" sz="1600" dirty="0"/>
          </a:p>
        </p:txBody>
      </p:sp>
      <p:sp>
        <p:nvSpPr>
          <p:cNvPr id="54" name="Rectangle 53"/>
          <p:cNvSpPr/>
          <p:nvPr/>
        </p:nvSpPr>
        <p:spPr>
          <a:xfrm>
            <a:off x="1752600" y="4191000"/>
            <a:ext cx="609600" cy="762000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cxnSp>
        <p:nvCxnSpPr>
          <p:cNvPr id="56" name="Straight Connector 55"/>
          <p:cNvCxnSpPr>
            <a:stCxn id="12" idx="6"/>
            <a:endCxn id="54" idx="1"/>
          </p:cNvCxnSpPr>
          <p:nvPr/>
        </p:nvCxnSpPr>
        <p:spPr>
          <a:xfrm>
            <a:off x="1371600" y="4572000"/>
            <a:ext cx="381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TextBox 56"/>
          <p:cNvSpPr txBox="1"/>
          <p:nvPr/>
        </p:nvSpPr>
        <p:spPr>
          <a:xfrm>
            <a:off x="609600" y="4953000"/>
            <a:ext cx="838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Jenny</a:t>
            </a:r>
            <a:endParaRPr lang="en-US" sz="1400" dirty="0"/>
          </a:p>
        </p:txBody>
      </p:sp>
      <p:sp>
        <p:nvSpPr>
          <p:cNvPr id="58" name="TextBox 57"/>
          <p:cNvSpPr txBox="1"/>
          <p:nvPr/>
        </p:nvSpPr>
        <p:spPr>
          <a:xfrm>
            <a:off x="1752600" y="4953000"/>
            <a:ext cx="914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Johnny</a:t>
            </a:r>
            <a:endParaRPr lang="en-US" sz="1400" dirty="0"/>
          </a:p>
        </p:txBody>
      </p:sp>
      <p:sp>
        <p:nvSpPr>
          <p:cNvPr id="61" name="TextBox 60"/>
          <p:cNvSpPr txBox="1"/>
          <p:nvPr/>
        </p:nvSpPr>
        <p:spPr>
          <a:xfrm>
            <a:off x="6629400" y="1524000"/>
            <a:ext cx="1066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female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6934200" y="1828800"/>
            <a:ext cx="12954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Male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6705600" y="2133600"/>
            <a:ext cx="2133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The person has </a:t>
            </a:r>
            <a:r>
              <a:rPr lang="en-US" dirty="0" err="1" smtClean="0">
                <a:solidFill>
                  <a:schemeClr val="bg1"/>
                </a:solidFill>
              </a:rPr>
              <a:t>Tay</a:t>
            </a:r>
            <a:r>
              <a:rPr lang="en-US" dirty="0" smtClean="0">
                <a:solidFill>
                  <a:schemeClr val="bg1"/>
                </a:solidFill>
              </a:rPr>
              <a:t> Sachs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7086600" y="2743200"/>
            <a:ext cx="1905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Does not have </a:t>
            </a:r>
            <a:r>
              <a:rPr lang="en-US" dirty="0" err="1" smtClean="0">
                <a:solidFill>
                  <a:schemeClr val="bg1"/>
                </a:solidFill>
              </a:rPr>
              <a:t>Tay</a:t>
            </a:r>
            <a:r>
              <a:rPr lang="en-US" dirty="0" smtClean="0">
                <a:solidFill>
                  <a:schemeClr val="bg1"/>
                </a:solidFill>
              </a:rPr>
              <a:t> Sachs gene or is only a carrier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8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5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6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6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6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6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7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7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8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8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9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9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9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9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0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0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02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0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0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07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1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1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1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1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1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1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2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2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24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2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2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29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3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3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34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5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3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3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39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4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4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44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5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4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4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49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0" fill="hold">
                      <p:stCondLst>
                        <p:cond delay="indefinite"/>
                      </p:stCondLst>
                      <p:childTnLst>
                        <p:par>
                          <p:cTn id="151" fill="hold">
                            <p:stCondLst>
                              <p:cond delay="0"/>
                            </p:stCondLst>
                            <p:childTnLst>
                              <p:par>
                                <p:cTn id="15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4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6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7" fill="hold">
                      <p:stCondLst>
                        <p:cond delay="indefinite"/>
                      </p:stCondLst>
                      <p:childTnLst>
                        <p:par>
                          <p:cTn id="158" fill="hold">
                            <p:stCondLst>
                              <p:cond delay="0"/>
                            </p:stCondLst>
                            <p:childTnLst>
                              <p:par>
                                <p:cTn id="159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2" fill="hold">
                      <p:stCondLst>
                        <p:cond delay="indefinite"/>
                      </p:stCondLst>
                      <p:childTnLst>
                        <p:par>
                          <p:cTn id="163" fill="hold">
                            <p:stCondLst>
                              <p:cond delay="0"/>
                            </p:stCondLst>
                            <p:childTnLst>
                              <p:par>
                                <p:cTn id="164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6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7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8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9" fill="hold">
                      <p:stCondLst>
                        <p:cond delay="indefinite"/>
                      </p:stCondLst>
                      <p:childTnLst>
                        <p:par>
                          <p:cTn id="170" fill="hold">
                            <p:stCondLst>
                              <p:cond delay="0"/>
                            </p:stCondLst>
                            <p:childTnLst>
                              <p:par>
                                <p:cTn id="17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3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4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5" fill="hold">
                      <p:stCondLst>
                        <p:cond delay="indefinite"/>
                      </p:stCondLst>
                      <p:childTnLst>
                        <p:par>
                          <p:cTn id="176" fill="hold">
                            <p:stCondLst>
                              <p:cond delay="0"/>
                            </p:stCondLst>
                            <p:childTnLst>
                              <p:par>
                                <p:cTn id="177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9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0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1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2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3" fill="hold">
                      <p:stCondLst>
                        <p:cond delay="indefinite"/>
                      </p:stCondLst>
                      <p:childTnLst>
                        <p:par>
                          <p:cTn id="184" fill="hold">
                            <p:stCondLst>
                              <p:cond delay="0"/>
                            </p:stCondLst>
                            <p:childTnLst>
                              <p:par>
                                <p:cTn id="18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7" dur="1000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8" dur="1000" fill="hold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9" dur="900" decel="100000" fill="hold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1" fill="hold">
                      <p:stCondLst>
                        <p:cond delay="indefinite"/>
                      </p:stCondLst>
                      <p:childTnLst>
                        <p:par>
                          <p:cTn id="192" fill="hold">
                            <p:stCondLst>
                              <p:cond delay="0"/>
                            </p:stCondLst>
                            <p:childTnLst>
                              <p:par>
                                <p:cTn id="19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0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0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0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0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9" fill="hold">
                      <p:stCondLst>
                        <p:cond delay="indefinite"/>
                      </p:stCondLst>
                      <p:childTnLst>
                        <p:par>
                          <p:cTn id="210" fill="hold">
                            <p:stCondLst>
                              <p:cond delay="0"/>
                            </p:stCondLst>
                            <p:childTnLst>
                              <p:par>
                                <p:cTn id="211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3" dur="1000"/>
                                        <p:tgtEl>
                                          <p:spTgt spid="5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4" dur="1000" fill="hold"/>
                                        <p:tgtEl>
                                          <p:spTgt spid="5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5" dur="900" decel="100000" fill="hold"/>
                                        <p:tgtEl>
                                          <p:spTgt spid="5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7" fill="hold">
                      <p:stCondLst>
                        <p:cond delay="indefinite"/>
                      </p:stCondLst>
                      <p:childTnLst>
                        <p:par>
                          <p:cTn id="218" fill="hold">
                            <p:stCondLst>
                              <p:cond delay="0"/>
                            </p:stCondLst>
                            <p:childTnLst>
                              <p:par>
                                <p:cTn id="219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2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2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3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3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5" fill="hold">
                      <p:stCondLst>
                        <p:cond delay="indefinite"/>
                      </p:stCondLst>
                      <p:childTnLst>
                        <p:par>
                          <p:cTn id="236" fill="hold">
                            <p:stCondLst>
                              <p:cond delay="0"/>
                            </p:stCondLst>
                            <p:childTnLst>
                              <p:par>
                                <p:cTn id="237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9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0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1" dur="900" decel="100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3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5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6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7" dur="900" decel="100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9" fill="hold">
                      <p:stCondLst>
                        <p:cond delay="indefinite"/>
                      </p:stCondLst>
                      <p:childTnLst>
                        <p:par>
                          <p:cTn id="250" fill="hold">
                            <p:stCondLst>
                              <p:cond delay="0"/>
                            </p:stCondLst>
                            <p:childTnLst>
                              <p:par>
                                <p:cTn id="251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3" dur="1000"/>
                                        <p:tgtEl>
                                          <p:spTgt spid="5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4" dur="1000" fill="hold"/>
                                        <p:tgtEl>
                                          <p:spTgt spid="5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5" dur="900" decel="100000" fill="hold"/>
                                        <p:tgtEl>
                                          <p:spTgt spid="5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7" fill="hold">
                      <p:stCondLst>
                        <p:cond delay="indefinite"/>
                      </p:stCondLst>
                      <p:childTnLst>
                        <p:par>
                          <p:cTn id="258" fill="hold">
                            <p:stCondLst>
                              <p:cond delay="0"/>
                            </p:stCondLst>
                            <p:childTnLst>
                              <p:par>
                                <p:cTn id="259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6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6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7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7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7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" grpId="0" animBg="1"/>
      <p:bldP spid="50" grpId="0"/>
      <p:bldP spid="2" grpId="0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54" grpId="0" animBg="1"/>
      <p:bldP spid="57" grpId="0"/>
      <p:bldP spid="58" grpId="0"/>
      <p:bldP spid="61" grpId="0"/>
      <p:bldP spid="62" grpId="0"/>
      <p:bldP spid="63" grpId="0"/>
      <p:bldP spid="6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Destroys nerve cells in the brain and spinal cord</a:t>
            </a:r>
          </a:p>
          <a:p>
            <a:pPr lvl="0"/>
            <a:r>
              <a:rPr lang="en-US" dirty="0" smtClean="0"/>
              <a:t>Infants’ development slows and muscles for movement weaken (around 3-6 months old)</a:t>
            </a:r>
          </a:p>
          <a:p>
            <a:pPr lvl="0"/>
            <a:r>
              <a:rPr lang="en-US" dirty="0" smtClean="0"/>
              <a:t>Experience seizures, vision and hearing loss, intellectual disability, and paralysis</a:t>
            </a:r>
          </a:p>
          <a:p>
            <a:pPr lvl="0"/>
            <a:r>
              <a:rPr lang="en-US" dirty="0" smtClean="0"/>
              <a:t>Usually only live into early childhood</a:t>
            </a:r>
          </a:p>
          <a:p>
            <a:pPr lvl="0"/>
            <a:r>
              <a:rPr lang="en-US" dirty="0" smtClean="0"/>
              <a:t>Named after Warren </a:t>
            </a:r>
            <a:r>
              <a:rPr lang="en-US" dirty="0" err="1" smtClean="0"/>
              <a:t>Tay</a:t>
            </a:r>
            <a:r>
              <a:rPr lang="en-US" dirty="0" smtClean="0"/>
              <a:t> and Bernard Sachs</a:t>
            </a:r>
          </a:p>
          <a:p>
            <a:pPr lvl="0"/>
            <a:r>
              <a:rPr lang="en-US" dirty="0" smtClean="0"/>
              <a:t>Rare, except common in Jewish heritage</a:t>
            </a:r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 of Genetic Disorder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10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800" decel="100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800" decel="100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8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8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8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800" decel="100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8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8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8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800" decel="100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8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8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8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800" decel="100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800" decel="100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800" decel="100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800" decel="100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800" decel="100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800" decel="100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800" decel="100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800" decel="100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Chromosome 15- the genes that code for Hex-A, an enzyme</a:t>
            </a:r>
            <a:r>
              <a:rPr lang="en-US" u="sng" dirty="0" smtClean="0"/>
              <a:t>   </a:t>
            </a:r>
            <a:r>
              <a:rPr lang="en-US" dirty="0" smtClean="0"/>
              <a:t> </a:t>
            </a:r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sz="4000" u="sng" dirty="0" smtClean="0"/>
              <a:t>What chromosome is your disorder located on?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pic>
        <p:nvPicPr>
          <p:cNvPr id="4" name="Picture 3" descr="http://gai.nci.nih.gov/images/snp/chr15.jpeg">
            <a:hlinkClick r:id="rId2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90600" y="3657600"/>
            <a:ext cx="1600200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http://www.nature.com/nature/supplements/collections/humangenome/chromosomes/images/chrom_15.gif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05200" y="3352800"/>
            <a:ext cx="2028825" cy="2628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 descr="http://atlasgeneticsoncology.org/Indexbychrom/Images/chr15.gif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58000" y="3276600"/>
            <a:ext cx="981075" cy="2533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lvl="0"/>
            <a:r>
              <a:rPr lang="en-US" dirty="0" smtClean="0"/>
              <a:t>This disease is </a:t>
            </a:r>
            <a:r>
              <a:rPr lang="en-US" dirty="0" err="1" smtClean="0"/>
              <a:t>autosomal</a:t>
            </a:r>
            <a:r>
              <a:rPr lang="en-US" dirty="0" smtClean="0"/>
              <a:t> recessive. </a:t>
            </a:r>
          </a:p>
          <a:p>
            <a:pPr lvl="0"/>
            <a:r>
              <a:rPr lang="en-US" dirty="0" smtClean="0"/>
              <a:t>This means each copy of the gene in each cell will have mutations.  </a:t>
            </a:r>
          </a:p>
          <a:p>
            <a:pPr lvl="0"/>
            <a:r>
              <a:rPr lang="en-US" dirty="0" smtClean="0"/>
              <a:t>Each of the parents have to carry the mutated gene for the child to have this disease. </a:t>
            </a:r>
          </a:p>
          <a:p>
            <a:pPr lvl="0"/>
            <a:r>
              <a:rPr lang="en-US" dirty="0" smtClean="0"/>
              <a:t>The carrier of this gene will show no symptoms.</a:t>
            </a:r>
          </a:p>
          <a:p>
            <a:pPr lvl="0"/>
            <a:r>
              <a:rPr lang="en-US" dirty="0" err="1" smtClean="0"/>
              <a:t>Tay</a:t>
            </a:r>
            <a:r>
              <a:rPr lang="en-US" dirty="0" smtClean="0"/>
              <a:t> Sachs disease is most common in people of eastern and central Europe, or of Jewish heritage.  Also in French-Canadian communities of Quebec, the Old Order Amish community in Pennsylvania, and the Cajun population of Louisiana</a:t>
            </a:r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Mode of Inheritance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Alternate form of genes </a:t>
            </a:r>
          </a:p>
          <a:p>
            <a:pPr lvl="0"/>
            <a:r>
              <a:rPr lang="en-US" dirty="0" smtClean="0"/>
              <a:t>Two alleles per gene, one from each parent</a:t>
            </a:r>
          </a:p>
          <a:p>
            <a:pPr lvl="0"/>
            <a:r>
              <a:rPr lang="en-US" dirty="0" smtClean="0"/>
              <a:t>When alleles are different, the dominant allele will be expressed and recessive will be masked</a:t>
            </a:r>
          </a:p>
          <a:p>
            <a:pPr lvl="0"/>
            <a:r>
              <a:rPr lang="en-US" dirty="0" smtClean="0"/>
              <a:t>X-linked: the gene causing the trait or disorder is on the x chromosome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Alleles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 dirty="0" smtClean="0"/>
              <a:t>Punnett Square</a:t>
            </a:r>
            <a:endParaRPr lang="en-US" u="sng" dirty="0"/>
          </a:p>
        </p:txBody>
      </p:sp>
      <p:graphicFrame>
        <p:nvGraphicFramePr>
          <p:cNvPr id="5" name="Content Placeholder 3"/>
          <p:cNvGraphicFramePr>
            <a:graphicFrameLocks/>
          </p:cNvGraphicFramePr>
          <p:nvPr/>
        </p:nvGraphicFramePr>
        <p:xfrm>
          <a:off x="1295400" y="1981200"/>
          <a:ext cx="1828800" cy="16764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14400"/>
                <a:gridCol w="914400"/>
              </a:tblGrid>
              <a:tr h="838200"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pPr algn="ctr"/>
                      <a:r>
                        <a:rPr lang="en-US" dirty="0" smtClean="0"/>
                        <a:t>Tt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pPr algn="ctr"/>
                      <a:r>
                        <a:rPr lang="en-US" dirty="0" smtClean="0"/>
                        <a:t>Tt</a:t>
                      </a:r>
                      <a:endParaRPr lang="en-US" dirty="0"/>
                    </a:p>
                  </a:txBody>
                  <a:tcPr/>
                </a:tc>
              </a:tr>
              <a:tr h="838200"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pPr algn="ctr"/>
                      <a:r>
                        <a:rPr lang="en-US" dirty="0" smtClean="0"/>
                        <a:t>Tt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pPr algn="ctr"/>
                      <a:r>
                        <a:rPr lang="en-US" dirty="0" smtClean="0"/>
                        <a:t>Tt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6" name="Content Placeholder 3"/>
          <p:cNvGraphicFramePr>
            <a:graphicFrameLocks/>
          </p:cNvGraphicFramePr>
          <p:nvPr/>
        </p:nvGraphicFramePr>
        <p:xfrm>
          <a:off x="1295400" y="4114800"/>
          <a:ext cx="1828800" cy="16764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14400"/>
                <a:gridCol w="914400"/>
              </a:tblGrid>
              <a:tr h="838200"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pPr algn="ctr"/>
                      <a:r>
                        <a:rPr lang="en-US" dirty="0" smtClean="0"/>
                        <a:t>TT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pPr algn="ctr"/>
                      <a:r>
                        <a:rPr lang="en-US" dirty="0" smtClean="0"/>
                        <a:t>Tt</a:t>
                      </a:r>
                      <a:endParaRPr lang="en-US" dirty="0"/>
                    </a:p>
                  </a:txBody>
                  <a:tcPr/>
                </a:tc>
              </a:tr>
              <a:tr h="838200"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pPr algn="ctr"/>
                      <a:r>
                        <a:rPr lang="en-US" dirty="0" smtClean="0"/>
                        <a:t>Tt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pPr algn="ctr"/>
                      <a:r>
                        <a:rPr lang="en-US" dirty="0" smtClean="0"/>
                        <a:t>tt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1143000" y="4648200"/>
            <a:ext cx="1295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            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605135" y="5029200"/>
            <a:ext cx="461665" cy="121920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en-US" dirty="0" smtClean="0"/>
              <a:t>   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762000" y="5105400"/>
            <a:ext cx="304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13" name="TextBox 12"/>
          <p:cNvSpPr txBox="1"/>
          <p:nvPr/>
        </p:nvSpPr>
        <p:spPr>
          <a:xfrm>
            <a:off x="1143000" y="1600200"/>
            <a:ext cx="2057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      T	      </a:t>
            </a:r>
            <a:r>
              <a:rPr lang="en-US" dirty="0" err="1" smtClean="0"/>
              <a:t>T</a:t>
            </a:r>
            <a:r>
              <a:rPr lang="en-US" dirty="0" smtClean="0"/>
              <a:t>                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838200" y="1981200"/>
            <a:ext cx="3810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r>
              <a:rPr lang="en-US" dirty="0" smtClean="0"/>
              <a:t> t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t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1066800" y="3733800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      T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914400" y="4343400"/>
            <a:ext cx="304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t</a:t>
            </a:r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3505200" y="2057400"/>
            <a:ext cx="457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endParaRPr lang="en-US"/>
          </a:p>
        </p:txBody>
      </p:sp>
      <p:sp>
        <p:nvSpPr>
          <p:cNvPr id="19" name="TextBox 18"/>
          <p:cNvSpPr txBox="1"/>
          <p:nvPr/>
        </p:nvSpPr>
        <p:spPr>
          <a:xfrm>
            <a:off x="3581400" y="1905000"/>
            <a:ext cx="495300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800" dirty="0" smtClean="0"/>
              <a:t>letters on the outside of the </a:t>
            </a:r>
            <a:r>
              <a:rPr lang="en-US" sz="2800" dirty="0" err="1" smtClean="0"/>
              <a:t>Punnett</a:t>
            </a:r>
            <a:r>
              <a:rPr lang="en-US" sz="2800" dirty="0" smtClean="0"/>
              <a:t> Square represent the parent’s alleles (genes). The alleles on top are the father’s, on the side are the mother’s</a:t>
            </a:r>
          </a:p>
          <a:p>
            <a:endParaRPr lang="en-US" sz="2800" dirty="0" smtClean="0"/>
          </a:p>
          <a:p>
            <a:pPr>
              <a:buFont typeface="Arial" pitchFamily="34" charset="0"/>
              <a:buChar char="•"/>
            </a:pPr>
            <a:r>
              <a:rPr lang="en-US" sz="2800" dirty="0" smtClean="0"/>
              <a:t>Each </a:t>
            </a:r>
            <a:r>
              <a:rPr lang="en-US" sz="2800" dirty="0" err="1" smtClean="0"/>
              <a:t>punnett</a:t>
            </a:r>
            <a:r>
              <a:rPr lang="en-US" sz="2800" dirty="0" smtClean="0"/>
              <a:t> square shows the probability of one child having a certain trait</a:t>
            </a:r>
            <a:endParaRPr lang="en-US" sz="2800" dirty="0"/>
          </a:p>
        </p:txBody>
      </p:sp>
      <p:sp>
        <p:nvSpPr>
          <p:cNvPr id="14" name="TextBox 13"/>
          <p:cNvSpPr txBox="1"/>
          <p:nvPr/>
        </p:nvSpPr>
        <p:spPr>
          <a:xfrm>
            <a:off x="2209800" y="3733800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5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9" grpId="0"/>
      <p:bldP spid="10" grpId="0"/>
      <p:bldP spid="11" grpId="0"/>
      <p:bldP spid="13" grpId="0"/>
      <p:bldP spid="15" grpId="0"/>
      <p:bldP spid="16" grpId="0"/>
      <p:bldP spid="18" grpId="0"/>
      <p:bldP spid="19" grpId="0"/>
      <p:bldP spid="1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Probability</a:t>
            </a:r>
          </a:p>
        </p:txBody>
      </p:sp>
      <p:sp>
        <p:nvSpPr>
          <p:cNvPr id="19460" name="Rectangle 4"/>
          <p:cNvSpPr>
            <a:spLocks noGrp="1"/>
          </p:cNvSpPr>
          <p:nvPr>
            <p:ph type="body" sz="half" idx="4294967295"/>
          </p:nvPr>
        </p:nvSpPr>
        <p:spPr>
          <a:xfrm>
            <a:off x="457200" y="1600200"/>
            <a:ext cx="4572000" cy="4572000"/>
          </a:xfrm>
        </p:spPr>
        <p:txBody>
          <a:bodyPr/>
          <a:lstStyle/>
          <a:p>
            <a:r>
              <a:rPr lang="en-US" sz="2800" smtClean="0"/>
              <a:t>Ratios:</a:t>
            </a:r>
          </a:p>
          <a:p>
            <a:pPr>
              <a:buFont typeface="Wingdings" pitchFamily="2" charset="2"/>
              <a:buNone/>
            </a:pPr>
            <a:r>
              <a:rPr lang="en-US" sz="2800" smtClean="0"/>
              <a:t>	</a:t>
            </a:r>
            <a:r>
              <a:rPr lang="en-US" sz="1600" smtClean="0"/>
              <a:t>- Homozygous Dominant: Heterozygous Dominant: Homozygous Recessive</a:t>
            </a:r>
          </a:p>
          <a:p>
            <a:pPr>
              <a:buFont typeface="Wingdings" pitchFamily="2" charset="2"/>
              <a:buNone/>
            </a:pPr>
            <a:r>
              <a:rPr lang="en-US" sz="1600" smtClean="0"/>
              <a:t>	</a:t>
            </a:r>
          </a:p>
          <a:p>
            <a:pPr>
              <a:buFont typeface="Wingdings" pitchFamily="2" charset="2"/>
              <a:buNone/>
            </a:pPr>
            <a:r>
              <a:rPr lang="en-US" sz="1600" smtClean="0"/>
              <a:t>	-  1	:	2	:	1</a:t>
            </a:r>
          </a:p>
          <a:p>
            <a:pPr>
              <a:buFont typeface="Wingdings" pitchFamily="2" charset="2"/>
              <a:buNone/>
            </a:pPr>
            <a:r>
              <a:rPr lang="en-US" sz="1600" smtClean="0"/>
              <a:t>	   1TT	;	2Tt	;	1tt</a:t>
            </a:r>
          </a:p>
          <a:p>
            <a:pPr>
              <a:buFont typeface="Wingdings" pitchFamily="2" charset="2"/>
              <a:buNone/>
            </a:pPr>
            <a:endParaRPr lang="en-US" sz="1600" smtClean="0"/>
          </a:p>
          <a:p>
            <a:pPr>
              <a:buFontTx/>
              <a:buChar char="•"/>
            </a:pPr>
            <a:r>
              <a:rPr lang="en-US" sz="2800" smtClean="0"/>
              <a:t>Percentages:</a:t>
            </a:r>
          </a:p>
          <a:p>
            <a:pPr>
              <a:buFontTx/>
              <a:buNone/>
            </a:pPr>
            <a:r>
              <a:rPr lang="en-US" sz="2800" smtClean="0"/>
              <a:t>	</a:t>
            </a:r>
            <a:r>
              <a:rPr lang="en-US" sz="1800" smtClean="0"/>
              <a:t>- 25% 	:	50%	:	25%</a:t>
            </a:r>
          </a:p>
          <a:p>
            <a:pPr>
              <a:buFontTx/>
              <a:buNone/>
            </a:pPr>
            <a:r>
              <a:rPr lang="en-US" sz="1800" smtClean="0"/>
              <a:t>	  25% TT:	50% Tt	:	25% tt</a:t>
            </a:r>
            <a:endParaRPr lang="en-US" sz="2800" smtClean="0"/>
          </a:p>
        </p:txBody>
      </p:sp>
      <p:graphicFrame>
        <p:nvGraphicFramePr>
          <p:cNvPr id="19472" name="Group 16"/>
          <p:cNvGraphicFramePr>
            <a:graphicFrameLocks noGrp="1"/>
          </p:cNvGraphicFramePr>
          <p:nvPr>
            <p:ph sz="half" idx="4294967295"/>
          </p:nvPr>
        </p:nvGraphicFramePr>
        <p:xfrm>
          <a:off x="5486400" y="2438400"/>
          <a:ext cx="3429000" cy="3001963"/>
        </p:xfrm>
        <a:graphic>
          <a:graphicData uri="http://schemas.openxmlformats.org/drawingml/2006/table">
            <a:tbl>
              <a:tblPr/>
              <a:tblGrid>
                <a:gridCol w="1714500"/>
                <a:gridCol w="1714500"/>
              </a:tblGrid>
              <a:tr h="15017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TT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Tt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001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Tt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tt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9474" name="Text Box 18"/>
          <p:cNvSpPr txBox="1">
            <a:spLocks noChangeArrowheads="1"/>
          </p:cNvSpPr>
          <p:nvPr/>
        </p:nvSpPr>
        <p:spPr bwMode="auto">
          <a:xfrm>
            <a:off x="4953000" y="2971800"/>
            <a:ext cx="609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400"/>
              <a:t>T</a:t>
            </a:r>
          </a:p>
        </p:txBody>
      </p:sp>
      <p:sp>
        <p:nvSpPr>
          <p:cNvPr id="19475" name="Text Box 19"/>
          <p:cNvSpPr txBox="1">
            <a:spLocks noChangeArrowheads="1"/>
          </p:cNvSpPr>
          <p:nvPr/>
        </p:nvSpPr>
        <p:spPr bwMode="auto">
          <a:xfrm>
            <a:off x="5029200" y="4495800"/>
            <a:ext cx="533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400"/>
              <a:t>t</a:t>
            </a:r>
          </a:p>
        </p:txBody>
      </p:sp>
      <p:sp>
        <p:nvSpPr>
          <p:cNvPr id="19476" name="Text Box 20"/>
          <p:cNvSpPr txBox="1">
            <a:spLocks noChangeArrowheads="1"/>
          </p:cNvSpPr>
          <p:nvPr/>
        </p:nvSpPr>
        <p:spPr bwMode="auto">
          <a:xfrm>
            <a:off x="5943600" y="1981200"/>
            <a:ext cx="1066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400"/>
              <a:t>T</a:t>
            </a:r>
          </a:p>
        </p:txBody>
      </p:sp>
      <p:sp>
        <p:nvSpPr>
          <p:cNvPr id="19477" name="Text Box 21"/>
          <p:cNvSpPr txBox="1">
            <a:spLocks noChangeArrowheads="1"/>
          </p:cNvSpPr>
          <p:nvPr/>
        </p:nvSpPr>
        <p:spPr bwMode="auto">
          <a:xfrm>
            <a:off x="7467600" y="1981200"/>
            <a:ext cx="1295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400"/>
              <a:t>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8" name="Rectangle 4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smtClean="0"/>
              <a:t>Explanation</a:t>
            </a:r>
          </a:p>
        </p:txBody>
      </p:sp>
      <p:sp>
        <p:nvSpPr>
          <p:cNvPr id="21509" name="Rectangle 5"/>
          <p:cNvSpPr>
            <a:spLocks noGrp="1"/>
          </p:cNvSpPr>
          <p:nvPr>
            <p:ph type="body" sz="half" idx="4294967295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2000" smtClean="0"/>
              <a:t>What the letters mean:</a:t>
            </a:r>
          </a:p>
          <a:p>
            <a:pPr lvl="1">
              <a:lnSpc>
                <a:spcPct val="80000"/>
              </a:lnSpc>
            </a:pPr>
            <a:r>
              <a:rPr lang="en-US" sz="1800" smtClean="0"/>
              <a:t>T would represent the dominant allele that you don’t have Tay Sach’s</a:t>
            </a:r>
          </a:p>
          <a:p>
            <a:pPr lvl="1">
              <a:lnSpc>
                <a:spcPct val="80000"/>
              </a:lnSpc>
            </a:pPr>
            <a:r>
              <a:rPr lang="en-US" sz="1800" smtClean="0"/>
              <a:t>t would then represent the recessive allele Tay Sach’s</a:t>
            </a:r>
          </a:p>
          <a:p>
            <a:pPr>
              <a:lnSpc>
                <a:spcPct val="80000"/>
              </a:lnSpc>
            </a:pPr>
            <a:r>
              <a:rPr lang="en-US" sz="2000" smtClean="0"/>
              <a:t>Phenotype:</a:t>
            </a:r>
          </a:p>
          <a:p>
            <a:pPr lvl="1">
              <a:lnSpc>
                <a:spcPct val="80000"/>
              </a:lnSpc>
            </a:pPr>
            <a:r>
              <a:rPr lang="en-US" sz="1800" smtClean="0"/>
              <a:t>TT= that you don’t have Tay Sach’s</a:t>
            </a:r>
          </a:p>
          <a:p>
            <a:pPr lvl="1">
              <a:lnSpc>
                <a:spcPct val="80000"/>
              </a:lnSpc>
            </a:pPr>
            <a:r>
              <a:rPr lang="en-US" sz="1800" smtClean="0"/>
              <a:t>Tt= that you don’t have Tay Sach’s but you are a crrier of it</a:t>
            </a:r>
          </a:p>
          <a:p>
            <a:pPr lvl="1">
              <a:lnSpc>
                <a:spcPct val="80000"/>
              </a:lnSpc>
            </a:pPr>
            <a:r>
              <a:rPr lang="en-US" sz="1800" smtClean="0"/>
              <a:t>tt= that you have Tay Sach’s</a:t>
            </a:r>
          </a:p>
          <a:p>
            <a:pPr>
              <a:lnSpc>
                <a:spcPct val="80000"/>
              </a:lnSpc>
            </a:pPr>
            <a:r>
              <a:rPr lang="en-US" sz="2000" smtClean="0"/>
              <a:t>Genotype:</a:t>
            </a:r>
          </a:p>
          <a:p>
            <a:pPr lvl="1">
              <a:lnSpc>
                <a:spcPct val="80000"/>
              </a:lnSpc>
            </a:pPr>
            <a:r>
              <a:rPr lang="en-US" sz="1800" smtClean="0"/>
              <a:t>GG= Homozygous Dominant</a:t>
            </a:r>
          </a:p>
          <a:p>
            <a:pPr lvl="1">
              <a:lnSpc>
                <a:spcPct val="80000"/>
              </a:lnSpc>
            </a:pPr>
            <a:r>
              <a:rPr lang="en-US" sz="1800" smtClean="0"/>
              <a:t>Gg= Heterozygous Dominant</a:t>
            </a:r>
          </a:p>
          <a:p>
            <a:pPr lvl="1">
              <a:lnSpc>
                <a:spcPct val="80000"/>
              </a:lnSpc>
            </a:pPr>
            <a:r>
              <a:rPr lang="en-US" sz="1800" smtClean="0"/>
              <a:t>gg= Homozygous Recessive</a:t>
            </a:r>
          </a:p>
        </p:txBody>
      </p:sp>
      <p:graphicFrame>
        <p:nvGraphicFramePr>
          <p:cNvPr id="21511" name="Group 7"/>
          <p:cNvGraphicFramePr>
            <a:graphicFrameLocks noGrp="1"/>
          </p:cNvGraphicFramePr>
          <p:nvPr/>
        </p:nvGraphicFramePr>
        <p:xfrm>
          <a:off x="5029200" y="2590800"/>
          <a:ext cx="3429000" cy="3001963"/>
        </p:xfrm>
        <a:graphic>
          <a:graphicData uri="http://schemas.openxmlformats.org/drawingml/2006/table">
            <a:tbl>
              <a:tblPr/>
              <a:tblGrid>
                <a:gridCol w="1714500"/>
                <a:gridCol w="1714500"/>
              </a:tblGrid>
              <a:tr h="15017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TT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Tt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001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Tt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tt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1522" name="Text Box 18"/>
          <p:cNvSpPr txBox="1">
            <a:spLocks noChangeArrowheads="1"/>
          </p:cNvSpPr>
          <p:nvPr/>
        </p:nvSpPr>
        <p:spPr bwMode="auto">
          <a:xfrm>
            <a:off x="4495800" y="3124200"/>
            <a:ext cx="609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400"/>
              <a:t>T</a:t>
            </a:r>
          </a:p>
        </p:txBody>
      </p:sp>
      <p:sp>
        <p:nvSpPr>
          <p:cNvPr id="21523" name="Text Box 19"/>
          <p:cNvSpPr txBox="1">
            <a:spLocks noChangeArrowheads="1"/>
          </p:cNvSpPr>
          <p:nvPr/>
        </p:nvSpPr>
        <p:spPr bwMode="auto">
          <a:xfrm>
            <a:off x="4572000" y="4648200"/>
            <a:ext cx="533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400"/>
              <a:t>t</a:t>
            </a:r>
          </a:p>
        </p:txBody>
      </p:sp>
      <p:sp>
        <p:nvSpPr>
          <p:cNvPr id="21524" name="Text Box 20"/>
          <p:cNvSpPr txBox="1">
            <a:spLocks noChangeArrowheads="1"/>
          </p:cNvSpPr>
          <p:nvPr/>
        </p:nvSpPr>
        <p:spPr bwMode="auto">
          <a:xfrm>
            <a:off x="5334000" y="2133600"/>
            <a:ext cx="1066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400"/>
              <a:t>T</a:t>
            </a:r>
          </a:p>
        </p:txBody>
      </p:sp>
      <p:sp>
        <p:nvSpPr>
          <p:cNvPr id="21525" name="Text Box 21"/>
          <p:cNvSpPr txBox="1">
            <a:spLocks noChangeArrowheads="1"/>
          </p:cNvSpPr>
          <p:nvPr/>
        </p:nvSpPr>
        <p:spPr bwMode="auto">
          <a:xfrm>
            <a:off x="6934200" y="2133600"/>
            <a:ext cx="1295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400"/>
              <a:t>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000" smtClean="0"/>
              <a:t>Genotype and Phenotype Probability</a:t>
            </a:r>
          </a:p>
        </p:txBody>
      </p:sp>
      <p:sp>
        <p:nvSpPr>
          <p:cNvPr id="46083" name="Rectangle 3"/>
          <p:cNvSpPr>
            <a:spLocks noGrp="1"/>
          </p:cNvSpPr>
          <p:nvPr>
            <p:ph type="body" sz="half" idx="1"/>
          </p:nvPr>
        </p:nvSpPr>
        <p:spPr/>
        <p:txBody>
          <a:bodyPr>
            <a:normAutofit fontScale="92500" lnSpcReduction="10000"/>
          </a:bodyPr>
          <a:lstStyle/>
          <a:p>
            <a:pPr>
              <a:lnSpc>
                <a:spcPct val="80000"/>
              </a:lnSpc>
            </a:pPr>
            <a:r>
              <a:rPr lang="en-US" sz="2400" smtClean="0"/>
              <a:t>Phenotype: </a:t>
            </a:r>
            <a:r>
              <a:rPr lang="en-US" sz="2000" smtClean="0"/>
              <a:t>the appearance of an organism resulting from the interaction of the genotype and the environment. </a:t>
            </a:r>
          </a:p>
          <a:p>
            <a:pPr lvl="1">
              <a:lnSpc>
                <a:spcPct val="80000"/>
              </a:lnSpc>
            </a:pPr>
            <a:r>
              <a:rPr lang="en-US" sz="1800" smtClean="0"/>
              <a:t>Ratios~ 3 possibilities’ of not having Tay Sach’s: 1 possibilities’ of having Tay Sach’s</a:t>
            </a:r>
          </a:p>
          <a:p>
            <a:pPr lvl="1">
              <a:lnSpc>
                <a:spcPct val="80000"/>
              </a:lnSpc>
            </a:pPr>
            <a:r>
              <a:rPr lang="en-US" sz="1800" smtClean="0"/>
              <a:t>Percentage~ 75% possibilities’ of not having Tay Sach’s: 25% possibilities’ of having Tay Sach’s</a:t>
            </a:r>
          </a:p>
          <a:p>
            <a:pPr>
              <a:lnSpc>
                <a:spcPct val="80000"/>
              </a:lnSpc>
            </a:pPr>
            <a:r>
              <a:rPr lang="en-US" sz="2400" smtClean="0"/>
              <a:t>Genotype: </a:t>
            </a:r>
            <a:r>
              <a:rPr lang="en-US" sz="2000" smtClean="0"/>
              <a:t>A combination of alleles situated on corresponding chromosomes that determines a specific trait.</a:t>
            </a:r>
          </a:p>
          <a:p>
            <a:pPr lvl="1">
              <a:lnSpc>
                <a:spcPct val="80000"/>
              </a:lnSpc>
            </a:pPr>
            <a:r>
              <a:rPr lang="en-US" sz="1800" smtClean="0"/>
              <a:t>Ratio~ 1TT:     2Tt:     1tt</a:t>
            </a:r>
          </a:p>
          <a:p>
            <a:pPr lvl="1">
              <a:lnSpc>
                <a:spcPct val="80000"/>
              </a:lnSpc>
            </a:pPr>
            <a:r>
              <a:rPr lang="en-US" sz="1800" smtClean="0"/>
              <a:t>Percentages~                            25% TT:   50% Tt:    25% tt</a:t>
            </a:r>
          </a:p>
          <a:p>
            <a:pPr lvl="1">
              <a:lnSpc>
                <a:spcPct val="80000"/>
              </a:lnSpc>
              <a:buFontTx/>
              <a:buNone/>
            </a:pPr>
            <a:endParaRPr lang="en-US" sz="2000" smtClean="0"/>
          </a:p>
        </p:txBody>
      </p:sp>
      <p:graphicFrame>
        <p:nvGraphicFramePr>
          <p:cNvPr id="46084" name="Group 4"/>
          <p:cNvGraphicFramePr>
            <a:graphicFrameLocks noGrp="1"/>
          </p:cNvGraphicFramePr>
          <p:nvPr/>
        </p:nvGraphicFramePr>
        <p:xfrm>
          <a:off x="5638800" y="2590800"/>
          <a:ext cx="3429000" cy="3001963"/>
        </p:xfrm>
        <a:graphic>
          <a:graphicData uri="http://schemas.openxmlformats.org/drawingml/2006/table">
            <a:tbl>
              <a:tblPr/>
              <a:tblGrid>
                <a:gridCol w="1714500"/>
                <a:gridCol w="1714500"/>
              </a:tblGrid>
              <a:tr h="15017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TT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Tt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001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Tt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tt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6095" name="Text Box 15"/>
          <p:cNvSpPr txBox="1">
            <a:spLocks noChangeArrowheads="1"/>
          </p:cNvSpPr>
          <p:nvPr/>
        </p:nvSpPr>
        <p:spPr bwMode="auto">
          <a:xfrm>
            <a:off x="5105400" y="3124200"/>
            <a:ext cx="609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400"/>
              <a:t>T</a:t>
            </a:r>
          </a:p>
        </p:txBody>
      </p:sp>
      <p:sp>
        <p:nvSpPr>
          <p:cNvPr id="46096" name="Text Box 16"/>
          <p:cNvSpPr txBox="1">
            <a:spLocks noChangeArrowheads="1"/>
          </p:cNvSpPr>
          <p:nvPr/>
        </p:nvSpPr>
        <p:spPr bwMode="auto">
          <a:xfrm>
            <a:off x="5181600" y="4648200"/>
            <a:ext cx="533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400"/>
              <a:t>t</a:t>
            </a:r>
          </a:p>
        </p:txBody>
      </p:sp>
      <p:sp>
        <p:nvSpPr>
          <p:cNvPr id="46097" name="Text Box 17"/>
          <p:cNvSpPr txBox="1">
            <a:spLocks noChangeArrowheads="1"/>
          </p:cNvSpPr>
          <p:nvPr/>
        </p:nvSpPr>
        <p:spPr bwMode="auto">
          <a:xfrm>
            <a:off x="6096000" y="2133600"/>
            <a:ext cx="1066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400"/>
              <a:t>T</a:t>
            </a:r>
          </a:p>
        </p:txBody>
      </p:sp>
      <p:sp>
        <p:nvSpPr>
          <p:cNvPr id="46098" name="Text Box 18"/>
          <p:cNvSpPr txBox="1">
            <a:spLocks noChangeArrowheads="1"/>
          </p:cNvSpPr>
          <p:nvPr/>
        </p:nvSpPr>
        <p:spPr bwMode="auto">
          <a:xfrm>
            <a:off x="7620000" y="2133600"/>
            <a:ext cx="1295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400"/>
              <a:t>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488</TotalTime>
  <Words>702</Words>
  <Application>Microsoft Office PowerPoint</Application>
  <PresentationFormat>On-screen Show (4:3)</PresentationFormat>
  <Paragraphs>180</Paragraphs>
  <Slides>12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Concourse</vt:lpstr>
      <vt:lpstr>Tay Sach's Disease</vt:lpstr>
      <vt:lpstr>Summary of Genetic Disorder</vt:lpstr>
      <vt:lpstr>What chromosome is your disorder located on? </vt:lpstr>
      <vt:lpstr>Mode of Inheritance</vt:lpstr>
      <vt:lpstr>Alleles</vt:lpstr>
      <vt:lpstr>Punnett Square</vt:lpstr>
      <vt:lpstr>Probability</vt:lpstr>
      <vt:lpstr>Explanation</vt:lpstr>
      <vt:lpstr>Genotype and Phenotype Probability</vt:lpstr>
      <vt:lpstr>Student Practice</vt:lpstr>
      <vt:lpstr>Pedigree</vt:lpstr>
      <vt:lpstr>Practice Pedigree</vt:lpstr>
    </vt:vector>
  </TitlesOfParts>
  <Company>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Tay Sach's Disease</dc:title>
  <dc:creator>.</dc:creator>
  <cp:lastModifiedBy>Guest</cp:lastModifiedBy>
  <cp:revision>40</cp:revision>
  <dcterms:created xsi:type="dcterms:W3CDTF">2010-01-28T17:17:47Z</dcterms:created>
  <dcterms:modified xsi:type="dcterms:W3CDTF">2010-02-01T05:05:07Z</dcterms:modified>
</cp:coreProperties>
</file>